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 id="2147483719" r:id="rId2"/>
  </p:sldMasterIdLst>
  <p:sldIdLst>
    <p:sldId id="263" r:id="rId3"/>
    <p:sldId id="278" r:id="rId4"/>
    <p:sldId id="256" r:id="rId5"/>
    <p:sldId id="264" r:id="rId6"/>
    <p:sldId id="265" r:id="rId7"/>
    <p:sldId id="267" r:id="rId8"/>
    <p:sldId id="268" r:id="rId9"/>
    <p:sldId id="269" r:id="rId10"/>
    <p:sldId id="266" r:id="rId11"/>
    <p:sldId id="262" r:id="rId12"/>
    <p:sldId id="274" r:id="rId13"/>
    <p:sldId id="261" r:id="rId14"/>
    <p:sldId id="260" r:id="rId15"/>
    <p:sldId id="259" r:id="rId16"/>
    <p:sldId id="258" r:id="rId17"/>
    <p:sldId id="283" r:id="rId18"/>
    <p:sldId id="271" r:id="rId19"/>
    <p:sldId id="273" r:id="rId20"/>
    <p:sldId id="272" r:id="rId21"/>
    <p:sldId id="281" r:id="rId22"/>
    <p:sldId id="282" r:id="rId23"/>
    <p:sldId id="275" r:id="rId24"/>
    <p:sldId id="276" r:id="rId25"/>
    <p:sldId id="279" r:id="rId26"/>
    <p:sldId id="277"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97" autoAdjust="0"/>
    <p:restoredTop sz="94660"/>
  </p:normalViewPr>
  <p:slideViewPr>
    <p:cSldViewPr snapToGrid="0">
      <p:cViewPr varScale="1">
        <p:scale>
          <a:sx n="58" d="100"/>
          <a:sy n="58" d="100"/>
        </p:scale>
        <p:origin x="126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3:51:54.003"/>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42.645"/>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43.746"/>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44.596"/>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50.304"/>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50.654"/>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50.986"/>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3:12.137"/>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3:12.510"/>
    </inkml:context>
    <inkml:brush xml:id="br0">
      <inkml:brushProperty name="width" value="0.05" units="cm"/>
      <inkml:brushProperty name="height" value="0.05" units="cm"/>
      <inkml:brushProperty name="ignorePressure" value="1"/>
    </inkml:brush>
  </inkml:definitions>
  <inkml:trace contextRef="#ctx0" brushRef="#br0">0 1</inkml:trace>
  <inkml:trace contextRef="#ctx0" brushRef="#br0" timeOffset="1">0 1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3:12.895"/>
    </inkml:context>
    <inkml:brush xml:id="br0">
      <inkml:brushProperty name="width" value="0.05" units="cm"/>
      <inkml:brushProperty name="height" value="0.05" units="cm"/>
      <inkml:brushProperty name="ignorePressure" value="1"/>
    </inkml:brush>
  </inkml:definitions>
  <inkml:trace contextRef="#ctx0" brushRef="#br0">0 1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3:20.464"/>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3:52:22.353"/>
    </inkml:context>
    <inkml:brush xml:id="br0">
      <inkml:brushProperty name="width" value="0.05" units="cm"/>
      <inkml:brushProperty name="height" value="0.05" units="cm"/>
      <inkml:brushProperty name="color" value="#E71224"/>
      <inkml:brushProperty name="ignorePressure" value="1"/>
    </inkml:brush>
  </inkml:definitions>
  <inkml:trace contextRef="#ctx0" brushRef="#br0">3 1,'0'473,"-1"-564,-1 10,6-39,-4 115,1 1,-1 0,1 0,0 0,0 0,0 0,1 0,-1 0,1 0,1-2,5-2</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3:20.799"/>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3:21.447"/>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3:55.615"/>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3:56.117"/>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3:56.480"/>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3:56.834"/>
    </inkml:context>
    <inkml:brush xml:id="br0">
      <inkml:brushProperty name="width" value="0.05" units="cm"/>
      <inkml:brushProperty name="height" value="0.05" units="cm"/>
      <inkml:brushProperty name="ignorePressure" value="1"/>
    </inkml:brush>
  </inkml:definitions>
  <inkml:trace contextRef="#ctx0" brushRef="#br0">1 0</inkml:trace>
  <inkml:trace contextRef="#ctx0" brushRef="#br0" timeOffset="1">1 0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3:57.182"/>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28.334"/>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29.220"/>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29.553"/>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29.885"/>
    </inkml:context>
    <inkml:brush xml:id="br0">
      <inkml:brushProperty name="width" value="0.05" units="cm"/>
      <inkml:brushProperty name="height" value="0.05" units="cm"/>
      <inkml:brushProperty name="ignorePressure" value="1"/>
    </inkml:brush>
  </inkml:definitions>
  <inkml:trace contextRef="#ctx0" brushRef="#br0">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30.625"/>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30.972"/>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9T14:12:42.289"/>
    </inkml:context>
    <inkml:brush xml:id="br0">
      <inkml:brushProperty name="width" value="0.05" units="cm"/>
      <inkml:brushProperty name="height" value="0.05" units="cm"/>
      <inkml:brushProperty name="ignorePressure" value="1"/>
    </inkml:brush>
  </inkml:definitions>
  <inkml:trace contextRef="#ctx0" brushRef="#br0">0 1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3B1EB-1D37-4DC3-B5FA-BF6934AD1B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48BFC7-684B-4CB7-B6E8-AD6ADC3A06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6AF892F-E414-41B0-A4CD-BBF59CFC11CC}"/>
              </a:ext>
            </a:extLst>
          </p:cNvPr>
          <p:cNvSpPr>
            <a:spLocks noGrp="1"/>
          </p:cNvSpPr>
          <p:nvPr>
            <p:ph type="dt" sz="half" idx="10"/>
          </p:nvPr>
        </p:nvSpPr>
        <p:spPr/>
        <p:txBody>
          <a:bodyPr/>
          <a:lstStyle/>
          <a:p>
            <a:fld id="{F9414D45-FFC7-41D3-B032-934563544F17}" type="datetimeFigureOut">
              <a:rPr lang="en-US" smtClean="0"/>
              <a:t>8/23/2022</a:t>
            </a:fld>
            <a:endParaRPr lang="en-US" dirty="0"/>
          </a:p>
        </p:txBody>
      </p:sp>
      <p:sp>
        <p:nvSpPr>
          <p:cNvPr id="5" name="Footer Placeholder 4">
            <a:extLst>
              <a:ext uri="{FF2B5EF4-FFF2-40B4-BE49-F238E27FC236}">
                <a16:creationId xmlns:a16="http://schemas.microsoft.com/office/drawing/2014/main" id="{0BB91E08-44CD-42E7-9159-1079D9E13C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117321-A9EE-455A-A3A1-C2B7C171E6B2}"/>
              </a:ext>
            </a:extLst>
          </p:cNvPr>
          <p:cNvSpPr>
            <a:spLocks noGrp="1"/>
          </p:cNvSpPr>
          <p:nvPr>
            <p:ph type="sldNum" sz="quarter" idx="12"/>
          </p:nvPr>
        </p:nvSpPr>
        <p:spPr/>
        <p:txBody>
          <a:bodyPr/>
          <a:lstStyle/>
          <a:p>
            <a:fld id="{01D7E632-50FD-48C9-8036-94A14E28D580}" type="slidenum">
              <a:rPr lang="en-US" smtClean="0"/>
              <a:t>‹#›</a:t>
            </a:fld>
            <a:endParaRPr lang="en-US" dirty="0"/>
          </a:p>
        </p:txBody>
      </p:sp>
    </p:spTree>
    <p:extLst>
      <p:ext uri="{BB962C8B-B14F-4D97-AF65-F5344CB8AC3E}">
        <p14:creationId xmlns:p14="http://schemas.microsoft.com/office/powerpoint/2010/main" val="2302528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E73ED-E6AF-4564-B7CD-E31A6ED5D9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676643-4EB5-4E5F-BEE3-0C09091924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82970E-A886-4314-9528-E12FD52FB7AE}"/>
              </a:ext>
            </a:extLst>
          </p:cNvPr>
          <p:cNvSpPr>
            <a:spLocks noGrp="1"/>
          </p:cNvSpPr>
          <p:nvPr>
            <p:ph type="dt" sz="half" idx="10"/>
          </p:nvPr>
        </p:nvSpPr>
        <p:spPr/>
        <p:txBody>
          <a:bodyPr/>
          <a:lstStyle/>
          <a:p>
            <a:fld id="{F9414D45-FFC7-41D3-B032-934563544F17}" type="datetimeFigureOut">
              <a:rPr lang="en-US" smtClean="0"/>
              <a:t>8/23/2022</a:t>
            </a:fld>
            <a:endParaRPr lang="en-US" dirty="0"/>
          </a:p>
        </p:txBody>
      </p:sp>
      <p:sp>
        <p:nvSpPr>
          <p:cNvPr id="5" name="Footer Placeholder 4">
            <a:extLst>
              <a:ext uri="{FF2B5EF4-FFF2-40B4-BE49-F238E27FC236}">
                <a16:creationId xmlns:a16="http://schemas.microsoft.com/office/drawing/2014/main" id="{ED94A766-78FD-45BB-B38A-EFA02FE7DA3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320E94F-C7CF-4C0E-BA36-2077ACCE16AC}"/>
              </a:ext>
            </a:extLst>
          </p:cNvPr>
          <p:cNvSpPr>
            <a:spLocks noGrp="1"/>
          </p:cNvSpPr>
          <p:nvPr>
            <p:ph type="sldNum" sz="quarter" idx="12"/>
          </p:nvPr>
        </p:nvSpPr>
        <p:spPr/>
        <p:txBody>
          <a:bodyPr/>
          <a:lstStyle/>
          <a:p>
            <a:fld id="{01D7E632-50FD-48C9-8036-94A14E28D580}" type="slidenum">
              <a:rPr lang="en-US" smtClean="0"/>
              <a:t>‹#›</a:t>
            </a:fld>
            <a:endParaRPr lang="en-US" dirty="0"/>
          </a:p>
        </p:txBody>
      </p:sp>
    </p:spTree>
    <p:extLst>
      <p:ext uri="{BB962C8B-B14F-4D97-AF65-F5344CB8AC3E}">
        <p14:creationId xmlns:p14="http://schemas.microsoft.com/office/powerpoint/2010/main" val="3566505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F31E4D-D8FF-4C6E-B140-2FA60B18D0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918918-06F0-4A3A-B547-BFA506DE3F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E66A13-99AF-4F82-BADA-DD8419DC2318}"/>
              </a:ext>
            </a:extLst>
          </p:cNvPr>
          <p:cNvSpPr>
            <a:spLocks noGrp="1"/>
          </p:cNvSpPr>
          <p:nvPr>
            <p:ph type="dt" sz="half" idx="10"/>
          </p:nvPr>
        </p:nvSpPr>
        <p:spPr/>
        <p:txBody>
          <a:bodyPr/>
          <a:lstStyle/>
          <a:p>
            <a:fld id="{F9414D45-FFC7-41D3-B032-934563544F17}" type="datetimeFigureOut">
              <a:rPr lang="en-US" smtClean="0"/>
              <a:t>8/23/2022</a:t>
            </a:fld>
            <a:endParaRPr lang="en-US" dirty="0"/>
          </a:p>
        </p:txBody>
      </p:sp>
      <p:sp>
        <p:nvSpPr>
          <p:cNvPr id="5" name="Footer Placeholder 4">
            <a:extLst>
              <a:ext uri="{FF2B5EF4-FFF2-40B4-BE49-F238E27FC236}">
                <a16:creationId xmlns:a16="http://schemas.microsoft.com/office/drawing/2014/main" id="{2E358021-F37C-4798-82FB-F51CF2D861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51706E-6B08-4DAC-AB4F-FF20C6E90EA2}"/>
              </a:ext>
            </a:extLst>
          </p:cNvPr>
          <p:cNvSpPr>
            <a:spLocks noGrp="1"/>
          </p:cNvSpPr>
          <p:nvPr>
            <p:ph type="sldNum" sz="quarter" idx="12"/>
          </p:nvPr>
        </p:nvSpPr>
        <p:spPr/>
        <p:txBody>
          <a:bodyPr/>
          <a:lstStyle/>
          <a:p>
            <a:fld id="{01D7E632-50FD-48C9-8036-94A14E28D580}" type="slidenum">
              <a:rPr lang="en-US" smtClean="0"/>
              <a:t>‹#›</a:t>
            </a:fld>
            <a:endParaRPr lang="en-US" dirty="0"/>
          </a:p>
        </p:txBody>
      </p:sp>
    </p:spTree>
    <p:extLst>
      <p:ext uri="{BB962C8B-B14F-4D97-AF65-F5344CB8AC3E}">
        <p14:creationId xmlns:p14="http://schemas.microsoft.com/office/powerpoint/2010/main" val="2851481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3378730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4046755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9289225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4176428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34797560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861110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21071242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25493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C7E9-8F27-4CCE-9555-6F829DE0EF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5F7489-D76F-49B4-80EC-2228CAF5FF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129844-1B5F-451D-A1CE-F00F9945E813}"/>
              </a:ext>
            </a:extLst>
          </p:cNvPr>
          <p:cNvSpPr>
            <a:spLocks noGrp="1"/>
          </p:cNvSpPr>
          <p:nvPr>
            <p:ph type="dt" sz="half" idx="10"/>
          </p:nvPr>
        </p:nvSpPr>
        <p:spPr/>
        <p:txBody>
          <a:bodyPr/>
          <a:lstStyle/>
          <a:p>
            <a:fld id="{F9414D45-FFC7-41D3-B032-934563544F17}" type="datetimeFigureOut">
              <a:rPr lang="en-US" smtClean="0"/>
              <a:t>8/23/2022</a:t>
            </a:fld>
            <a:endParaRPr lang="en-US" dirty="0"/>
          </a:p>
        </p:txBody>
      </p:sp>
      <p:sp>
        <p:nvSpPr>
          <p:cNvPr id="5" name="Footer Placeholder 4">
            <a:extLst>
              <a:ext uri="{FF2B5EF4-FFF2-40B4-BE49-F238E27FC236}">
                <a16:creationId xmlns:a16="http://schemas.microsoft.com/office/drawing/2014/main" id="{D2911C14-7AFD-45E4-AEBD-44E7533D3D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1A36628-09CB-462C-9F70-3A742FA70373}"/>
              </a:ext>
            </a:extLst>
          </p:cNvPr>
          <p:cNvSpPr>
            <a:spLocks noGrp="1"/>
          </p:cNvSpPr>
          <p:nvPr>
            <p:ph type="sldNum" sz="quarter" idx="12"/>
          </p:nvPr>
        </p:nvSpPr>
        <p:spPr/>
        <p:txBody>
          <a:bodyPr/>
          <a:lstStyle/>
          <a:p>
            <a:fld id="{01D7E632-50FD-48C9-8036-94A14E28D580}" type="slidenum">
              <a:rPr lang="en-US" smtClean="0"/>
              <a:t>‹#›</a:t>
            </a:fld>
            <a:endParaRPr lang="en-US" dirty="0"/>
          </a:p>
        </p:txBody>
      </p:sp>
    </p:spTree>
    <p:extLst>
      <p:ext uri="{BB962C8B-B14F-4D97-AF65-F5344CB8AC3E}">
        <p14:creationId xmlns:p14="http://schemas.microsoft.com/office/powerpoint/2010/main" val="6303296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14572126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36026852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E4E59E-2CA9-4A50-AB6B-8DA017F29E45}"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45341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32912474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E4E59E-2CA9-4A50-AB6B-8DA017F29E45}"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63990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21338311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29391411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D10627-A09B-47C6-944C-A6756DDADD1A}" type="datetimeFigureOut">
              <a:rPr lang="en-US" smtClean="0"/>
              <a:t>8/23/2022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E4E59E-2CA9-4A50-AB6B-8DA017F29E45}" type="slidenum">
              <a:rPr lang="en-US" smtClean="0"/>
              <a:t>‹#›</a:t>
            </a:fld>
            <a:endParaRPr lang="en-US" dirty="0"/>
          </a:p>
        </p:txBody>
      </p:sp>
    </p:spTree>
    <p:extLst>
      <p:ext uri="{BB962C8B-B14F-4D97-AF65-F5344CB8AC3E}">
        <p14:creationId xmlns:p14="http://schemas.microsoft.com/office/powerpoint/2010/main" val="209399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71DE9-5A23-4866-9C50-281F2D8CCA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E4D1F9-6A61-44D4-9CC6-984489C30D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A54F1B-F86D-4673-9326-24F001FBDA35}"/>
              </a:ext>
            </a:extLst>
          </p:cNvPr>
          <p:cNvSpPr>
            <a:spLocks noGrp="1"/>
          </p:cNvSpPr>
          <p:nvPr>
            <p:ph type="dt" sz="half" idx="10"/>
          </p:nvPr>
        </p:nvSpPr>
        <p:spPr/>
        <p:txBody>
          <a:bodyPr/>
          <a:lstStyle/>
          <a:p>
            <a:fld id="{F9414D45-FFC7-41D3-B032-934563544F17}" type="datetimeFigureOut">
              <a:rPr lang="en-US" smtClean="0"/>
              <a:t>8/23/2022</a:t>
            </a:fld>
            <a:endParaRPr lang="en-US" dirty="0"/>
          </a:p>
        </p:txBody>
      </p:sp>
      <p:sp>
        <p:nvSpPr>
          <p:cNvPr id="5" name="Footer Placeholder 4">
            <a:extLst>
              <a:ext uri="{FF2B5EF4-FFF2-40B4-BE49-F238E27FC236}">
                <a16:creationId xmlns:a16="http://schemas.microsoft.com/office/drawing/2014/main" id="{7C0A33B5-82E8-4F13-9B35-CD588815A9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69C4D24-10C9-4237-BF6B-C7A8EA8D91D8}"/>
              </a:ext>
            </a:extLst>
          </p:cNvPr>
          <p:cNvSpPr>
            <a:spLocks noGrp="1"/>
          </p:cNvSpPr>
          <p:nvPr>
            <p:ph type="sldNum" sz="quarter" idx="12"/>
          </p:nvPr>
        </p:nvSpPr>
        <p:spPr/>
        <p:txBody>
          <a:bodyPr/>
          <a:lstStyle/>
          <a:p>
            <a:fld id="{01D7E632-50FD-48C9-8036-94A14E28D580}" type="slidenum">
              <a:rPr lang="en-US" smtClean="0"/>
              <a:t>‹#›</a:t>
            </a:fld>
            <a:endParaRPr lang="en-US" dirty="0"/>
          </a:p>
        </p:txBody>
      </p:sp>
    </p:spTree>
    <p:extLst>
      <p:ext uri="{BB962C8B-B14F-4D97-AF65-F5344CB8AC3E}">
        <p14:creationId xmlns:p14="http://schemas.microsoft.com/office/powerpoint/2010/main" val="39365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FE414-8E29-49E7-86BE-5401B34019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3E96C0-DD69-40F7-BD31-CC9F66FCC8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E66506-23B1-4261-87BD-F329E6F113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F26087-34EE-4FB6-B601-8A8D8CE00BD2}"/>
              </a:ext>
            </a:extLst>
          </p:cNvPr>
          <p:cNvSpPr>
            <a:spLocks noGrp="1"/>
          </p:cNvSpPr>
          <p:nvPr>
            <p:ph type="dt" sz="half" idx="10"/>
          </p:nvPr>
        </p:nvSpPr>
        <p:spPr/>
        <p:txBody>
          <a:bodyPr/>
          <a:lstStyle/>
          <a:p>
            <a:fld id="{F9414D45-FFC7-41D3-B032-934563544F17}" type="datetimeFigureOut">
              <a:rPr lang="en-US" smtClean="0"/>
              <a:t>8/23/2022</a:t>
            </a:fld>
            <a:endParaRPr lang="en-US" dirty="0"/>
          </a:p>
        </p:txBody>
      </p:sp>
      <p:sp>
        <p:nvSpPr>
          <p:cNvPr id="6" name="Footer Placeholder 5">
            <a:extLst>
              <a:ext uri="{FF2B5EF4-FFF2-40B4-BE49-F238E27FC236}">
                <a16:creationId xmlns:a16="http://schemas.microsoft.com/office/drawing/2014/main" id="{818ED03D-AAB2-4048-8845-F7FEB711707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F519EB1-E0E2-481E-94EE-DCD760508EA3}"/>
              </a:ext>
            </a:extLst>
          </p:cNvPr>
          <p:cNvSpPr>
            <a:spLocks noGrp="1"/>
          </p:cNvSpPr>
          <p:nvPr>
            <p:ph type="sldNum" sz="quarter" idx="12"/>
          </p:nvPr>
        </p:nvSpPr>
        <p:spPr/>
        <p:txBody>
          <a:bodyPr/>
          <a:lstStyle/>
          <a:p>
            <a:fld id="{01D7E632-50FD-48C9-8036-94A14E28D580}" type="slidenum">
              <a:rPr lang="en-US" smtClean="0"/>
              <a:t>‹#›</a:t>
            </a:fld>
            <a:endParaRPr lang="en-US" dirty="0"/>
          </a:p>
        </p:txBody>
      </p:sp>
    </p:spTree>
    <p:extLst>
      <p:ext uri="{BB962C8B-B14F-4D97-AF65-F5344CB8AC3E}">
        <p14:creationId xmlns:p14="http://schemas.microsoft.com/office/powerpoint/2010/main" val="3757378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43960-80CD-4693-BCDA-1B1C9C62F9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7E05FA-84AD-4BE5-B846-0E8A72E3FF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FE85D1-B01F-4CA9-ACA3-D02665516B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ECA9EC-3BEE-4BA9-8AB2-EF18C2D1B9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B636EC-8AB0-467E-9E9F-DD25955A2F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0D378F-1188-4C48-9587-5ACF59618AB0}"/>
              </a:ext>
            </a:extLst>
          </p:cNvPr>
          <p:cNvSpPr>
            <a:spLocks noGrp="1"/>
          </p:cNvSpPr>
          <p:nvPr>
            <p:ph type="dt" sz="half" idx="10"/>
          </p:nvPr>
        </p:nvSpPr>
        <p:spPr/>
        <p:txBody>
          <a:bodyPr/>
          <a:lstStyle/>
          <a:p>
            <a:fld id="{F9414D45-FFC7-41D3-B032-934563544F17}" type="datetimeFigureOut">
              <a:rPr lang="en-US" smtClean="0"/>
              <a:t>8/23/2022</a:t>
            </a:fld>
            <a:endParaRPr lang="en-US" dirty="0"/>
          </a:p>
        </p:txBody>
      </p:sp>
      <p:sp>
        <p:nvSpPr>
          <p:cNvPr id="8" name="Footer Placeholder 7">
            <a:extLst>
              <a:ext uri="{FF2B5EF4-FFF2-40B4-BE49-F238E27FC236}">
                <a16:creationId xmlns:a16="http://schemas.microsoft.com/office/drawing/2014/main" id="{2E421C43-AFDC-4D0F-B11E-7374AE8EF70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782392E-2EFC-41D1-AA60-904A86F4F42F}"/>
              </a:ext>
            </a:extLst>
          </p:cNvPr>
          <p:cNvSpPr>
            <a:spLocks noGrp="1"/>
          </p:cNvSpPr>
          <p:nvPr>
            <p:ph type="sldNum" sz="quarter" idx="12"/>
          </p:nvPr>
        </p:nvSpPr>
        <p:spPr/>
        <p:txBody>
          <a:bodyPr/>
          <a:lstStyle/>
          <a:p>
            <a:fld id="{01D7E632-50FD-48C9-8036-94A14E28D580}" type="slidenum">
              <a:rPr lang="en-US" smtClean="0"/>
              <a:t>‹#›</a:t>
            </a:fld>
            <a:endParaRPr lang="en-US" dirty="0"/>
          </a:p>
        </p:txBody>
      </p:sp>
    </p:spTree>
    <p:extLst>
      <p:ext uri="{BB962C8B-B14F-4D97-AF65-F5344CB8AC3E}">
        <p14:creationId xmlns:p14="http://schemas.microsoft.com/office/powerpoint/2010/main" val="3363559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A69A8-8B8F-4C98-B5A5-5EBE8D69B1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9406F8-A2AF-428B-90C3-08E06BB61F46}"/>
              </a:ext>
            </a:extLst>
          </p:cNvPr>
          <p:cNvSpPr>
            <a:spLocks noGrp="1"/>
          </p:cNvSpPr>
          <p:nvPr>
            <p:ph type="dt" sz="half" idx="10"/>
          </p:nvPr>
        </p:nvSpPr>
        <p:spPr/>
        <p:txBody>
          <a:bodyPr/>
          <a:lstStyle/>
          <a:p>
            <a:fld id="{F9414D45-FFC7-41D3-B032-934563544F17}" type="datetimeFigureOut">
              <a:rPr lang="en-US" smtClean="0"/>
              <a:t>8/23/2022</a:t>
            </a:fld>
            <a:endParaRPr lang="en-US" dirty="0"/>
          </a:p>
        </p:txBody>
      </p:sp>
      <p:sp>
        <p:nvSpPr>
          <p:cNvPr id="4" name="Footer Placeholder 3">
            <a:extLst>
              <a:ext uri="{FF2B5EF4-FFF2-40B4-BE49-F238E27FC236}">
                <a16:creationId xmlns:a16="http://schemas.microsoft.com/office/drawing/2014/main" id="{F436EAF6-2BDC-4904-B116-1FA6732944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F34DAA1-D833-4668-B36A-AF91C125BE86}"/>
              </a:ext>
            </a:extLst>
          </p:cNvPr>
          <p:cNvSpPr>
            <a:spLocks noGrp="1"/>
          </p:cNvSpPr>
          <p:nvPr>
            <p:ph type="sldNum" sz="quarter" idx="12"/>
          </p:nvPr>
        </p:nvSpPr>
        <p:spPr/>
        <p:txBody>
          <a:bodyPr/>
          <a:lstStyle/>
          <a:p>
            <a:fld id="{01D7E632-50FD-48C9-8036-94A14E28D580}" type="slidenum">
              <a:rPr lang="en-US" smtClean="0"/>
              <a:t>‹#›</a:t>
            </a:fld>
            <a:endParaRPr lang="en-US" dirty="0"/>
          </a:p>
        </p:txBody>
      </p:sp>
    </p:spTree>
    <p:extLst>
      <p:ext uri="{BB962C8B-B14F-4D97-AF65-F5344CB8AC3E}">
        <p14:creationId xmlns:p14="http://schemas.microsoft.com/office/powerpoint/2010/main" val="2324022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AFF6A0-F942-4D43-975D-D36F7F5BCADA}"/>
              </a:ext>
            </a:extLst>
          </p:cNvPr>
          <p:cNvSpPr>
            <a:spLocks noGrp="1"/>
          </p:cNvSpPr>
          <p:nvPr>
            <p:ph type="dt" sz="half" idx="10"/>
          </p:nvPr>
        </p:nvSpPr>
        <p:spPr/>
        <p:txBody>
          <a:bodyPr/>
          <a:lstStyle/>
          <a:p>
            <a:fld id="{F9414D45-FFC7-41D3-B032-934563544F17}" type="datetimeFigureOut">
              <a:rPr lang="en-US" smtClean="0"/>
              <a:t>8/23/2022</a:t>
            </a:fld>
            <a:endParaRPr lang="en-US" dirty="0"/>
          </a:p>
        </p:txBody>
      </p:sp>
      <p:sp>
        <p:nvSpPr>
          <p:cNvPr id="3" name="Footer Placeholder 2">
            <a:extLst>
              <a:ext uri="{FF2B5EF4-FFF2-40B4-BE49-F238E27FC236}">
                <a16:creationId xmlns:a16="http://schemas.microsoft.com/office/drawing/2014/main" id="{DCCEB830-CE0A-4526-A531-7863076865E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BE27F1E-F93F-4496-9C78-8871B888EE06}"/>
              </a:ext>
            </a:extLst>
          </p:cNvPr>
          <p:cNvSpPr>
            <a:spLocks noGrp="1"/>
          </p:cNvSpPr>
          <p:nvPr>
            <p:ph type="sldNum" sz="quarter" idx="12"/>
          </p:nvPr>
        </p:nvSpPr>
        <p:spPr/>
        <p:txBody>
          <a:bodyPr/>
          <a:lstStyle/>
          <a:p>
            <a:fld id="{01D7E632-50FD-48C9-8036-94A14E28D580}" type="slidenum">
              <a:rPr lang="en-US" smtClean="0"/>
              <a:t>‹#›</a:t>
            </a:fld>
            <a:endParaRPr lang="en-US" dirty="0"/>
          </a:p>
        </p:txBody>
      </p:sp>
    </p:spTree>
    <p:extLst>
      <p:ext uri="{BB962C8B-B14F-4D97-AF65-F5344CB8AC3E}">
        <p14:creationId xmlns:p14="http://schemas.microsoft.com/office/powerpoint/2010/main" val="2605900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80B85-7E81-4CFC-BCBF-B9611FAAA4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BE332A-28CF-4BBF-A5D7-5D545646EE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3573F6-BC20-405A-BB8B-12F630070A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B02985-D2E4-468A-9549-A3968A677F13}"/>
              </a:ext>
            </a:extLst>
          </p:cNvPr>
          <p:cNvSpPr>
            <a:spLocks noGrp="1"/>
          </p:cNvSpPr>
          <p:nvPr>
            <p:ph type="dt" sz="half" idx="10"/>
          </p:nvPr>
        </p:nvSpPr>
        <p:spPr/>
        <p:txBody>
          <a:bodyPr/>
          <a:lstStyle/>
          <a:p>
            <a:fld id="{F9414D45-FFC7-41D3-B032-934563544F17}" type="datetimeFigureOut">
              <a:rPr lang="en-US" smtClean="0"/>
              <a:t>8/23/2022</a:t>
            </a:fld>
            <a:endParaRPr lang="en-US" dirty="0"/>
          </a:p>
        </p:txBody>
      </p:sp>
      <p:sp>
        <p:nvSpPr>
          <p:cNvPr id="6" name="Footer Placeholder 5">
            <a:extLst>
              <a:ext uri="{FF2B5EF4-FFF2-40B4-BE49-F238E27FC236}">
                <a16:creationId xmlns:a16="http://schemas.microsoft.com/office/drawing/2014/main" id="{186A37A3-F523-4E50-A40C-87435E02FE0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9EB8DE5-D676-45FC-9E8C-F60A728DE0E6}"/>
              </a:ext>
            </a:extLst>
          </p:cNvPr>
          <p:cNvSpPr>
            <a:spLocks noGrp="1"/>
          </p:cNvSpPr>
          <p:nvPr>
            <p:ph type="sldNum" sz="quarter" idx="12"/>
          </p:nvPr>
        </p:nvSpPr>
        <p:spPr/>
        <p:txBody>
          <a:bodyPr/>
          <a:lstStyle/>
          <a:p>
            <a:fld id="{01D7E632-50FD-48C9-8036-94A14E28D580}" type="slidenum">
              <a:rPr lang="en-US" smtClean="0"/>
              <a:t>‹#›</a:t>
            </a:fld>
            <a:endParaRPr lang="en-US" dirty="0"/>
          </a:p>
        </p:txBody>
      </p:sp>
    </p:spTree>
    <p:extLst>
      <p:ext uri="{BB962C8B-B14F-4D97-AF65-F5344CB8AC3E}">
        <p14:creationId xmlns:p14="http://schemas.microsoft.com/office/powerpoint/2010/main" val="2687483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0ACC8-7D82-4B2B-84F5-A3256D897A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E53C16-C42C-405E-9D4C-34DDD759F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C29E861-A589-4398-B42D-E657ED060E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F80E21-2CE5-41DC-86D0-4F10BB7F9372}"/>
              </a:ext>
            </a:extLst>
          </p:cNvPr>
          <p:cNvSpPr>
            <a:spLocks noGrp="1"/>
          </p:cNvSpPr>
          <p:nvPr>
            <p:ph type="dt" sz="half" idx="10"/>
          </p:nvPr>
        </p:nvSpPr>
        <p:spPr/>
        <p:txBody>
          <a:bodyPr/>
          <a:lstStyle/>
          <a:p>
            <a:fld id="{F9414D45-FFC7-41D3-B032-934563544F17}" type="datetimeFigureOut">
              <a:rPr lang="en-US" smtClean="0"/>
              <a:t>8/23/2022</a:t>
            </a:fld>
            <a:endParaRPr lang="en-US" dirty="0"/>
          </a:p>
        </p:txBody>
      </p:sp>
      <p:sp>
        <p:nvSpPr>
          <p:cNvPr id="6" name="Footer Placeholder 5">
            <a:extLst>
              <a:ext uri="{FF2B5EF4-FFF2-40B4-BE49-F238E27FC236}">
                <a16:creationId xmlns:a16="http://schemas.microsoft.com/office/drawing/2014/main" id="{77DB6C4A-FD2D-44AA-A2FB-D625C10F5CC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DC5ED5-9A30-4190-B63B-B68A027D4525}"/>
              </a:ext>
            </a:extLst>
          </p:cNvPr>
          <p:cNvSpPr>
            <a:spLocks noGrp="1"/>
          </p:cNvSpPr>
          <p:nvPr>
            <p:ph type="sldNum" sz="quarter" idx="12"/>
          </p:nvPr>
        </p:nvSpPr>
        <p:spPr/>
        <p:txBody>
          <a:bodyPr/>
          <a:lstStyle/>
          <a:p>
            <a:fld id="{01D7E632-50FD-48C9-8036-94A14E28D580}" type="slidenum">
              <a:rPr lang="en-US" smtClean="0"/>
              <a:t>‹#›</a:t>
            </a:fld>
            <a:endParaRPr lang="en-US" dirty="0"/>
          </a:p>
        </p:txBody>
      </p:sp>
    </p:spTree>
    <p:extLst>
      <p:ext uri="{BB962C8B-B14F-4D97-AF65-F5344CB8AC3E}">
        <p14:creationId xmlns:p14="http://schemas.microsoft.com/office/powerpoint/2010/main" val="1452622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400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81000">
              <a:srgbClr val="002060"/>
            </a:gs>
            <a:gs pos="55000">
              <a:schemeClr val="bg1"/>
            </a:gs>
            <a:gs pos="28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410B05-BA28-4AFE-9633-3CFD7E7D50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561F2A-06DF-4414-AF29-2EEE31A175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8745DA-E415-43BF-A4C5-6AE6FA265C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414D45-FFC7-41D3-B032-934563544F17}" type="datetimeFigureOut">
              <a:rPr lang="en-US" smtClean="0"/>
              <a:t>8/23/2022</a:t>
            </a:fld>
            <a:endParaRPr lang="en-US" dirty="0"/>
          </a:p>
        </p:txBody>
      </p:sp>
      <p:sp>
        <p:nvSpPr>
          <p:cNvPr id="5" name="Footer Placeholder 4">
            <a:extLst>
              <a:ext uri="{FF2B5EF4-FFF2-40B4-BE49-F238E27FC236}">
                <a16:creationId xmlns:a16="http://schemas.microsoft.com/office/drawing/2014/main" id="{13F0FC4B-52C3-4C24-8B1B-FE5042ED7D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6585F4B-F631-467A-BC24-4030E0D8A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D7E632-50FD-48C9-8036-94A14E28D580}" type="slidenum">
              <a:rPr lang="en-US" smtClean="0"/>
              <a:t>‹#›</a:t>
            </a:fld>
            <a:endParaRPr lang="en-US" dirty="0"/>
          </a:p>
        </p:txBody>
      </p:sp>
    </p:spTree>
    <p:extLst>
      <p:ext uri="{BB962C8B-B14F-4D97-AF65-F5344CB8AC3E}">
        <p14:creationId xmlns:p14="http://schemas.microsoft.com/office/powerpoint/2010/main" val="345027288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400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81000">
              <a:srgbClr val="002060"/>
            </a:gs>
            <a:gs pos="55000">
              <a:schemeClr val="bg1"/>
            </a:gs>
            <a:gs pos="28000">
              <a:schemeClr val="bg1"/>
            </a:gs>
          </a:gsLst>
          <a:lin ang="5400000" scaled="1"/>
          <a:tileRect/>
        </a:gradFill>
        <a:effectLst/>
      </p:bgPr>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FD10627-A09B-47C6-944C-A6756DDADD1A}" type="datetimeFigureOut">
              <a:rPr lang="en-US" smtClean="0"/>
              <a:t>8/23/2022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62E4E59E-2CA9-4A50-AB6B-8DA017F29E45}" type="slidenum">
              <a:rPr lang="en-US" smtClean="0"/>
              <a:t>‹#›</a:t>
            </a:fld>
            <a:endParaRPr lang="en-US" dirty="0"/>
          </a:p>
        </p:txBody>
      </p:sp>
    </p:spTree>
    <p:extLst>
      <p:ext uri="{BB962C8B-B14F-4D97-AF65-F5344CB8AC3E}">
        <p14:creationId xmlns:p14="http://schemas.microsoft.com/office/powerpoint/2010/main" val="2421661651"/>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flickr.com/photos/binarydreams/3216159329" TargetMode="External"/><Relationship Id="rId2" Type="http://schemas.openxmlformats.org/officeDocument/2006/relationships/customXml" Target="../ink/ink1.xml"/><Relationship Id="rId1" Type="http://schemas.openxmlformats.org/officeDocument/2006/relationships/slideLayout" Target="../slideLayouts/slideLayout12.xml"/><Relationship Id="rId6" Type="http://schemas.openxmlformats.org/officeDocument/2006/relationships/image" Target="../media/image1.jpg"/><Relationship Id="rId5" Type="http://schemas.openxmlformats.org/officeDocument/2006/relationships/image" Target="../media/image2.png"/><Relationship Id="rId4" Type="http://schemas.openxmlformats.org/officeDocument/2006/relationships/customXml" Target="../ink/ink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hyperlink" Target="https://satisfyingretirement.blogspot.com/2018/09/Vital-lessons-retired-person-learns.html" TargetMode="External"/><Relationship Id="rId2" Type="http://schemas.openxmlformats.org/officeDocument/2006/relationships/image" Target="../media/image3.jpg"/><Relationship Id="rId1" Type="http://schemas.openxmlformats.org/officeDocument/2006/relationships/slideLayout" Target="../slideLayouts/slideLayout18.xml"/><Relationship Id="rId4" Type="http://schemas.openxmlformats.org/officeDocument/2006/relationships/hyperlink" Target="https://creativecommons.org/licenses/by-nd/3.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8" Type="http://schemas.openxmlformats.org/officeDocument/2006/relationships/customXml" Target="../ink/ink8.xml"/><Relationship Id="rId13" Type="http://schemas.openxmlformats.org/officeDocument/2006/relationships/customXml" Target="../ink/ink13.xml"/><Relationship Id="rId18" Type="http://schemas.openxmlformats.org/officeDocument/2006/relationships/customXml" Target="../ink/ink18.xml"/><Relationship Id="rId26" Type="http://schemas.openxmlformats.org/officeDocument/2006/relationships/customXml" Target="../ink/ink26.xml"/><Relationship Id="rId3" Type="http://schemas.openxmlformats.org/officeDocument/2006/relationships/image" Target="../media/image1.png"/><Relationship Id="rId21" Type="http://schemas.openxmlformats.org/officeDocument/2006/relationships/customXml" Target="../ink/ink21.xml"/><Relationship Id="rId7" Type="http://schemas.openxmlformats.org/officeDocument/2006/relationships/customXml" Target="../ink/ink7.xml"/><Relationship Id="rId12" Type="http://schemas.openxmlformats.org/officeDocument/2006/relationships/customXml" Target="../ink/ink12.xml"/><Relationship Id="rId17" Type="http://schemas.openxmlformats.org/officeDocument/2006/relationships/customXml" Target="../ink/ink17.xml"/><Relationship Id="rId25" Type="http://schemas.openxmlformats.org/officeDocument/2006/relationships/customXml" Target="../ink/ink25.xml"/><Relationship Id="rId2" Type="http://schemas.openxmlformats.org/officeDocument/2006/relationships/customXml" Target="../ink/ink3.xml"/><Relationship Id="rId16" Type="http://schemas.openxmlformats.org/officeDocument/2006/relationships/customXml" Target="../ink/ink16.xml"/><Relationship Id="rId20" Type="http://schemas.openxmlformats.org/officeDocument/2006/relationships/customXml" Target="../ink/ink20.xml"/><Relationship Id="rId1" Type="http://schemas.openxmlformats.org/officeDocument/2006/relationships/slideLayout" Target="../slideLayouts/slideLayout7.xml"/><Relationship Id="rId6" Type="http://schemas.openxmlformats.org/officeDocument/2006/relationships/customXml" Target="../ink/ink6.xml"/><Relationship Id="rId11" Type="http://schemas.openxmlformats.org/officeDocument/2006/relationships/customXml" Target="../ink/ink11.xml"/><Relationship Id="rId24" Type="http://schemas.openxmlformats.org/officeDocument/2006/relationships/customXml" Target="../ink/ink24.xml"/><Relationship Id="rId5" Type="http://schemas.openxmlformats.org/officeDocument/2006/relationships/customXml" Target="../ink/ink5.xml"/><Relationship Id="rId15" Type="http://schemas.openxmlformats.org/officeDocument/2006/relationships/customXml" Target="../ink/ink15.xml"/><Relationship Id="rId23" Type="http://schemas.openxmlformats.org/officeDocument/2006/relationships/customXml" Target="../ink/ink23.xml"/><Relationship Id="rId28" Type="http://schemas.openxmlformats.org/officeDocument/2006/relationships/hyperlink" Target="http://www.thelastamericanvagabond.com/business/unacknowledged-political-financial-influence-49-powerful-companies/" TargetMode="External"/><Relationship Id="rId10" Type="http://schemas.openxmlformats.org/officeDocument/2006/relationships/customXml" Target="../ink/ink10.xml"/><Relationship Id="rId19" Type="http://schemas.openxmlformats.org/officeDocument/2006/relationships/customXml" Target="../ink/ink19.xml"/><Relationship Id="rId4" Type="http://schemas.openxmlformats.org/officeDocument/2006/relationships/customXml" Target="../ink/ink4.xml"/><Relationship Id="rId9" Type="http://schemas.openxmlformats.org/officeDocument/2006/relationships/customXml" Target="../ink/ink9.xml"/><Relationship Id="rId14" Type="http://schemas.openxmlformats.org/officeDocument/2006/relationships/customXml" Target="../ink/ink14.xml"/><Relationship Id="rId22" Type="http://schemas.openxmlformats.org/officeDocument/2006/relationships/customXml" Target="../ink/ink22.xml"/><Relationship Id="rId27"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C736C13F-9510-4947-94C4-669A17BFC5D5}"/>
                  </a:ext>
                </a:extLst>
              </p14:cNvPr>
              <p14:cNvContentPartPr/>
              <p14:nvPr/>
            </p14:nvContentPartPr>
            <p14:xfrm>
              <a:off x="11925874" y="4728394"/>
              <a:ext cx="360" cy="360"/>
            </p14:xfrm>
          </p:contentPart>
        </mc:Choice>
        <mc:Fallback xmlns="">
          <p:pic>
            <p:nvPicPr>
              <p:cNvPr id="8" name="Ink 7">
                <a:extLst>
                  <a:ext uri="{FF2B5EF4-FFF2-40B4-BE49-F238E27FC236}">
                    <a16:creationId xmlns:a16="http://schemas.microsoft.com/office/drawing/2014/main" id="{C736C13F-9510-4947-94C4-669A17BFC5D5}"/>
                  </a:ext>
                </a:extLst>
              </p:cNvPr>
              <p:cNvPicPr/>
              <p:nvPr/>
            </p:nvPicPr>
            <p:blipFill>
              <a:blip r:embed="rId3"/>
              <a:stretch>
                <a:fillRect/>
              </a:stretch>
            </p:blipFill>
            <p:spPr>
              <a:xfrm>
                <a:off x="11916874" y="471975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0" name="Ink 9">
                <a:extLst>
                  <a:ext uri="{FF2B5EF4-FFF2-40B4-BE49-F238E27FC236}">
                    <a16:creationId xmlns:a16="http://schemas.microsoft.com/office/drawing/2014/main" id="{53B92C0F-3010-4F41-B8A4-5401342FB5B5}"/>
                  </a:ext>
                </a:extLst>
              </p14:cNvPr>
              <p14:cNvContentPartPr/>
              <p14:nvPr/>
            </p14:nvContentPartPr>
            <p14:xfrm>
              <a:off x="5746474" y="4676040"/>
              <a:ext cx="9360" cy="170640"/>
            </p14:xfrm>
          </p:contentPart>
        </mc:Choice>
        <mc:Fallback xmlns="">
          <p:pic>
            <p:nvPicPr>
              <p:cNvPr id="10" name="Ink 9">
                <a:extLst>
                  <a:ext uri="{FF2B5EF4-FFF2-40B4-BE49-F238E27FC236}">
                    <a16:creationId xmlns:a16="http://schemas.microsoft.com/office/drawing/2014/main" id="{53B92C0F-3010-4F41-B8A4-5401342FB5B5}"/>
                  </a:ext>
                </a:extLst>
              </p:cNvPr>
              <p:cNvPicPr/>
              <p:nvPr/>
            </p:nvPicPr>
            <p:blipFill>
              <a:blip r:embed="rId5"/>
              <a:stretch>
                <a:fillRect/>
              </a:stretch>
            </p:blipFill>
            <p:spPr>
              <a:xfrm>
                <a:off x="5737474" y="4667400"/>
                <a:ext cx="27000" cy="188280"/>
              </a:xfrm>
              <a:prstGeom prst="rect">
                <a:avLst/>
              </a:prstGeom>
            </p:spPr>
          </p:pic>
        </mc:Fallback>
      </mc:AlternateContent>
      <p:pic>
        <p:nvPicPr>
          <p:cNvPr id="31" name="Picture 30" descr="A group of people in front of a flag&#10;&#10;Description automatically generated">
            <a:extLst>
              <a:ext uri="{FF2B5EF4-FFF2-40B4-BE49-F238E27FC236}">
                <a16:creationId xmlns:a16="http://schemas.microsoft.com/office/drawing/2014/main" id="{0098E7F9-997F-4DA3-BB56-D351DADB8197}"/>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481548" y="368930"/>
            <a:ext cx="8925581" cy="6120140"/>
          </a:xfrm>
          <a:prstGeom prst="rect">
            <a:avLst/>
          </a:prstGeom>
        </p:spPr>
      </p:pic>
      <p:sp>
        <p:nvSpPr>
          <p:cNvPr id="34" name="Title 1">
            <a:extLst>
              <a:ext uri="{FF2B5EF4-FFF2-40B4-BE49-F238E27FC236}">
                <a16:creationId xmlns:a16="http://schemas.microsoft.com/office/drawing/2014/main" id="{F87C46B4-756A-49B8-A388-E4A392B82FDD}"/>
              </a:ext>
            </a:extLst>
          </p:cNvPr>
          <p:cNvSpPr>
            <a:spLocks noGrp="1"/>
          </p:cNvSpPr>
          <p:nvPr>
            <p:ph type="ctrTitle"/>
          </p:nvPr>
        </p:nvSpPr>
        <p:spPr>
          <a:xfrm>
            <a:off x="2060519" y="1139483"/>
            <a:ext cx="7767637" cy="4226263"/>
          </a:xfrm>
        </p:spPr>
        <p:txBody>
          <a:bodyPr>
            <a:noAutofit/>
          </a:bodyPr>
          <a:lstStyle/>
          <a:p>
            <a:pPr algn="ctr">
              <a:lnSpc>
                <a:spcPct val="90000"/>
              </a:lnSpc>
            </a:pPr>
            <a:br>
              <a:rPr lang="en-US" dirty="0">
                <a:solidFill>
                  <a:srgbClr val="FF0000"/>
                </a:solidFill>
                <a:latin typeface="Arial Black" panose="020B0A04020102020204" pitchFamily="34" charset="0"/>
              </a:rPr>
            </a:br>
            <a:r>
              <a:rPr lang="en-US" sz="6600" dirty="0">
                <a:solidFill>
                  <a:srgbClr val="FF0000"/>
                </a:solidFill>
                <a:latin typeface="Arial Black" panose="020B0A04020102020204" pitchFamily="34" charset="0"/>
              </a:rPr>
              <a:t>Americans</a:t>
            </a:r>
            <a:br>
              <a:rPr lang="en-US" sz="6600" dirty="0">
                <a:solidFill>
                  <a:srgbClr val="FF0000"/>
                </a:solidFill>
                <a:latin typeface="Arial Black" panose="020B0A04020102020204" pitchFamily="34" charset="0"/>
              </a:rPr>
            </a:br>
            <a:r>
              <a:rPr lang="en-US" sz="6600" dirty="0">
                <a:solidFill>
                  <a:srgbClr val="FF0000"/>
                </a:solidFill>
                <a:latin typeface="Arial Black" panose="020B0A04020102020204" pitchFamily="34" charset="0"/>
              </a:rPr>
              <a:t>Helping Americans!</a:t>
            </a:r>
            <a:br>
              <a:rPr lang="en-US" sz="6600" dirty="0">
                <a:solidFill>
                  <a:srgbClr val="FF0000"/>
                </a:solidFill>
                <a:latin typeface="Arial Black" panose="020B0A04020102020204" pitchFamily="34" charset="0"/>
              </a:rPr>
            </a:br>
            <a:r>
              <a:rPr lang="en-US" dirty="0">
                <a:solidFill>
                  <a:srgbClr val="FF0000"/>
                </a:solidFill>
                <a:latin typeface="Arial Black" panose="020B0A04020102020204" pitchFamily="34" charset="0"/>
              </a:rPr>
              <a:t>AHA!</a:t>
            </a:r>
          </a:p>
        </p:txBody>
      </p:sp>
    </p:spTree>
    <p:extLst>
      <p:ext uri="{BB962C8B-B14F-4D97-AF65-F5344CB8AC3E}">
        <p14:creationId xmlns:p14="http://schemas.microsoft.com/office/powerpoint/2010/main" val="383865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500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81000">
              <a:srgbClr val="002060"/>
            </a:gs>
            <a:gs pos="55000">
              <a:schemeClr val="bg1"/>
            </a:gs>
            <a:gs pos="28000">
              <a:schemeClr val="bg1"/>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0F504-BBAA-4D42-A42F-55ABA32BBB81}"/>
              </a:ext>
            </a:extLst>
          </p:cNvPr>
          <p:cNvSpPr>
            <a:spLocks noGrp="1"/>
          </p:cNvSpPr>
          <p:nvPr>
            <p:ph type="ctrTitle"/>
          </p:nvPr>
        </p:nvSpPr>
        <p:spPr>
          <a:xfrm>
            <a:off x="968326" y="1134208"/>
            <a:ext cx="10255347" cy="4589584"/>
          </a:xfrm>
        </p:spPr>
        <p:txBody>
          <a:bodyPr/>
          <a:lstStyle/>
          <a:p>
            <a:pPr algn="ctr">
              <a:tabLst>
                <a:tab pos="2222500" algn="l"/>
              </a:tabLst>
            </a:pPr>
            <a:r>
              <a:rPr lang="en-US" sz="3200" dirty="0">
                <a:solidFill>
                  <a:srgbClr val="FF0000"/>
                </a:solidFill>
                <a:latin typeface="Arial Black" panose="020B0A04020102020204" pitchFamily="34" charset="0"/>
              </a:rPr>
              <a:t>      </a:t>
            </a:r>
            <a:br>
              <a:rPr lang="en-US" sz="3200" dirty="0">
                <a:solidFill>
                  <a:srgbClr val="FF0000"/>
                </a:solidFill>
                <a:latin typeface="Arial Black" panose="020B0A04020102020204" pitchFamily="34" charset="0"/>
              </a:rPr>
            </a:br>
            <a:br>
              <a:rPr lang="en-US" sz="3200" dirty="0">
                <a:solidFill>
                  <a:srgbClr val="FF0000"/>
                </a:solidFill>
                <a:latin typeface="Arial Black" panose="020B0A04020102020204" pitchFamily="34" charset="0"/>
              </a:rPr>
            </a:br>
            <a:br>
              <a:rPr lang="en-US" sz="3200" dirty="0">
                <a:solidFill>
                  <a:srgbClr val="FF0000"/>
                </a:solidFill>
                <a:latin typeface="Arial Black" panose="020B0A04020102020204" pitchFamily="34" charset="0"/>
              </a:rPr>
            </a:br>
            <a:r>
              <a:rPr lang="en-US" sz="4800" dirty="0">
                <a:latin typeface="Arial Black" panose="020B0A04020102020204" pitchFamily="34" charset="0"/>
              </a:rPr>
              <a:t>    </a:t>
            </a:r>
            <a:br>
              <a:rPr lang="en-US" sz="4800" dirty="0">
                <a:latin typeface="Arial Black" panose="020B0A04020102020204" pitchFamily="34" charset="0"/>
              </a:rPr>
            </a:br>
            <a:r>
              <a:rPr lang="en-US" sz="4800" dirty="0">
                <a:latin typeface="Arial Black" panose="020B0A04020102020204" pitchFamily="34" charset="0"/>
              </a:rPr>
              <a:t>      </a:t>
            </a:r>
            <a:br>
              <a:rPr lang="en-US" sz="4800" dirty="0">
                <a:latin typeface="Arial Black" panose="020B0A04020102020204" pitchFamily="34" charset="0"/>
              </a:rPr>
            </a:br>
            <a:br>
              <a:rPr lang="en-US" sz="4800" dirty="0">
                <a:latin typeface="Arial Black" panose="020B0A04020102020204" pitchFamily="34" charset="0"/>
              </a:rPr>
            </a:br>
            <a:r>
              <a:rPr lang="en-US" dirty="0">
                <a:latin typeface="Arial Black" panose="020B0A04020102020204" pitchFamily="34" charset="0"/>
              </a:rPr>
              <a:t>     </a:t>
            </a:r>
            <a:r>
              <a:rPr lang="en-US" sz="4000" dirty="0">
                <a:solidFill>
                  <a:srgbClr val="FF0000"/>
                </a:solidFill>
                <a:latin typeface="Arial Black" panose="020B0A04020102020204" pitchFamily="34" charset="0"/>
              </a:rPr>
              <a:t>ZERO LOSS CULTURE</a:t>
            </a:r>
            <a:br>
              <a:rPr lang="en-US" sz="6000" dirty="0">
                <a:solidFill>
                  <a:srgbClr val="FF0000"/>
                </a:solidFill>
                <a:latin typeface="Arial Black" panose="020B0A04020102020204" pitchFamily="34" charset="0"/>
              </a:rPr>
            </a:br>
            <a:r>
              <a:rPr lang="en-US" sz="4800" dirty="0">
                <a:solidFill>
                  <a:srgbClr val="FF0000"/>
                </a:solidFill>
                <a:latin typeface="Arial" panose="020B0604020202020204" pitchFamily="34" charset="0"/>
                <a:cs typeface="Arial" panose="020B0604020202020204" pitchFamily="34" charset="0"/>
              </a:rPr>
              <a:t>A</a:t>
            </a:r>
            <a:r>
              <a:rPr lang="en-US" sz="7200" dirty="0">
                <a:solidFill>
                  <a:srgbClr val="FF0000"/>
                </a:solidFill>
                <a:latin typeface="Arial" panose="020B0604020202020204" pitchFamily="34" charset="0"/>
                <a:cs typeface="Arial" panose="020B0604020202020204" pitchFamily="34" charset="0"/>
              </a:rPr>
              <a:t> “</a:t>
            </a:r>
            <a:r>
              <a:rPr lang="en-US" sz="4800" b="1" dirty="0">
                <a:solidFill>
                  <a:srgbClr val="FF0000"/>
                </a:solidFill>
                <a:latin typeface="Arial" panose="020B0604020202020204" pitchFamily="34" charset="0"/>
                <a:cs typeface="Arial" panose="020B0604020202020204" pitchFamily="34" charset="0"/>
              </a:rPr>
              <a:t>Zero Loss Culture” </a:t>
            </a:r>
            <a:r>
              <a:rPr lang="en-US" sz="4800" dirty="0">
                <a:solidFill>
                  <a:srgbClr val="FF0000"/>
                </a:solidFill>
                <a:latin typeface="Arial" panose="020B0604020202020204" pitchFamily="34" charset="0"/>
                <a:cs typeface="Arial" panose="020B0604020202020204" pitchFamily="34" charset="0"/>
              </a:rPr>
              <a:t>protects our subscribers from financial losses while increasing financial and economic rewards</a:t>
            </a:r>
            <a:r>
              <a:rPr lang="en-US" sz="3200" dirty="0">
                <a:solidFill>
                  <a:srgbClr val="FF0000"/>
                </a:solidFill>
                <a:latin typeface="Arial" panose="020B0604020202020204" pitchFamily="34" charset="0"/>
                <a:cs typeface="Arial" panose="020B0604020202020204" pitchFamily="34" charset="0"/>
              </a:rPr>
              <a:t>. </a:t>
            </a:r>
            <a:br>
              <a:rPr lang="en-US" sz="3200" dirty="0">
                <a:solidFill>
                  <a:srgbClr val="FF0000"/>
                </a:solidFill>
                <a:latin typeface="Arial" panose="020B0604020202020204" pitchFamily="34" charset="0"/>
                <a:cs typeface="Arial" panose="020B0604020202020204" pitchFamily="34" charset="0"/>
              </a:rPr>
            </a:br>
            <a:endParaRPr lang="en-US"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6084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1300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86000">
              <a:srgbClr val="002060"/>
            </a:gs>
            <a:gs pos="71000">
              <a:schemeClr val="bg1"/>
            </a:gs>
            <a:gs pos="28000">
              <a:schemeClr val="bg1"/>
            </a:gs>
          </a:gsLst>
          <a:lin ang="5400000" scaled="1"/>
          <a:tileRect/>
        </a:gra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2DA6D5B5-71B9-4F25-B210-32EACA43D3A3}"/>
              </a:ext>
            </a:extLst>
          </p:cNvPr>
          <p:cNvSpPr/>
          <p:nvPr/>
        </p:nvSpPr>
        <p:spPr>
          <a:xfrm>
            <a:off x="1018087" y="1085694"/>
            <a:ext cx="2302259" cy="116968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highlight>
                <a:srgbClr val="FF0000"/>
              </a:highligh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C63B20F2-C0A4-47EC-8F61-1122B4BF908E}"/>
              </a:ext>
            </a:extLst>
          </p:cNvPr>
          <p:cNvSpPr txBox="1"/>
          <p:nvPr/>
        </p:nvSpPr>
        <p:spPr>
          <a:xfrm>
            <a:off x="1137175" y="1315000"/>
            <a:ext cx="2002518"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 $625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Annual subscription fee</a:t>
            </a:r>
          </a:p>
        </p:txBody>
      </p:sp>
      <p:sp>
        <p:nvSpPr>
          <p:cNvPr id="13" name="Oval 12">
            <a:extLst>
              <a:ext uri="{FF2B5EF4-FFF2-40B4-BE49-F238E27FC236}">
                <a16:creationId xmlns:a16="http://schemas.microsoft.com/office/drawing/2014/main" id="{BF51519F-929F-4B67-AC10-8826A91FCFC5}"/>
              </a:ext>
            </a:extLst>
          </p:cNvPr>
          <p:cNvSpPr/>
          <p:nvPr/>
        </p:nvSpPr>
        <p:spPr>
          <a:xfrm>
            <a:off x="5614236" y="1607045"/>
            <a:ext cx="1528291"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40219B45-8F70-4C7B-9764-04A1E0AD51C7}"/>
              </a:ext>
            </a:extLst>
          </p:cNvPr>
          <p:cNvSpPr txBox="1"/>
          <p:nvPr/>
        </p:nvSpPr>
        <p:spPr>
          <a:xfrm>
            <a:off x="5651757" y="1698478"/>
            <a:ext cx="1528291" cy="6771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600" b="1" i="0" u="none" strike="noStrike" kern="1200" cap="none" spc="0" normalizeH="0" baseline="0" noProof="0" dirty="0">
                <a:ln>
                  <a:noFill/>
                </a:ln>
                <a:solidFill>
                  <a:srgbClr val="FF0000"/>
                </a:solidFill>
                <a:effectLst/>
                <a:uLnTx/>
                <a:uFillTx/>
                <a:latin typeface="Calibri" panose="020F0502020204030204"/>
                <a:ea typeface="+mn-ea"/>
                <a:cs typeface="+mn-cs"/>
              </a:rPr>
              <a:t>4 Referrals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0000"/>
                </a:solidFill>
                <a:effectLst/>
                <a:uLnTx/>
                <a:uFillTx/>
                <a:latin typeface="Calibri" panose="020F0502020204030204"/>
                <a:ea typeface="+mn-ea"/>
                <a:cs typeface="+mn-cs"/>
              </a:rPr>
              <a:t>$200 each</a:t>
            </a:r>
          </a:p>
        </p:txBody>
      </p:sp>
      <p:sp>
        <p:nvSpPr>
          <p:cNvPr id="15" name="Oval 14">
            <a:extLst>
              <a:ext uri="{FF2B5EF4-FFF2-40B4-BE49-F238E27FC236}">
                <a16:creationId xmlns:a16="http://schemas.microsoft.com/office/drawing/2014/main" id="{4C2C8ABE-5378-445F-994C-92713334ACD8}"/>
              </a:ext>
            </a:extLst>
          </p:cNvPr>
          <p:cNvSpPr/>
          <p:nvPr/>
        </p:nvSpPr>
        <p:spPr>
          <a:xfrm>
            <a:off x="9653175" y="1406446"/>
            <a:ext cx="2037064" cy="111499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B22DD6CF-7F1B-4A16-8CF0-42DE912217F2}"/>
              </a:ext>
            </a:extLst>
          </p:cNvPr>
          <p:cNvSpPr txBox="1"/>
          <p:nvPr/>
        </p:nvSpPr>
        <p:spPr>
          <a:xfrm>
            <a:off x="7217569" y="1867355"/>
            <a:ext cx="2415813"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 $800 commission</a:t>
            </a:r>
            <a:endParaRPr kumimoji="0" lang="en-US" sz="1100" b="1"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p:txBody>
      </p:sp>
      <p:sp>
        <p:nvSpPr>
          <p:cNvPr id="18" name="TextBox 17">
            <a:extLst>
              <a:ext uri="{FF2B5EF4-FFF2-40B4-BE49-F238E27FC236}">
                <a16:creationId xmlns:a16="http://schemas.microsoft.com/office/drawing/2014/main" id="{70D11FD3-A3DB-4DC6-80F5-A1A9A6265EB9}"/>
              </a:ext>
            </a:extLst>
          </p:cNvPr>
          <p:cNvSpPr txBox="1"/>
          <p:nvPr/>
        </p:nvSpPr>
        <p:spPr>
          <a:xfrm>
            <a:off x="9826460" y="1515385"/>
            <a:ext cx="1612216"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Arial Black" panose="020B0A04020102020204" pitchFamily="34" charset="0"/>
                <a:ea typeface="+mn-ea"/>
                <a:cs typeface="+mn-cs"/>
              </a:rPr>
              <a:t>1. Recoup original investment   $625 net $175</a:t>
            </a:r>
            <a:endParaRPr kumimoji="0" lang="en-US" sz="1100" b="1" i="0" u="none" strike="noStrike" kern="1200" cap="none" spc="0" normalizeH="0" baseline="0" noProof="0" dirty="0">
              <a:ln>
                <a:noFill/>
              </a:ln>
              <a:solidFill>
                <a:prstClr val="white"/>
              </a:solidFill>
              <a:effectLst/>
              <a:uLnTx/>
              <a:uFillTx/>
              <a:latin typeface="Arial Black" panose="020B0A04020102020204" pitchFamily="34" charset="0"/>
              <a:ea typeface="+mn-ea"/>
              <a:cs typeface="+mn-cs"/>
            </a:endParaRPr>
          </a:p>
        </p:txBody>
      </p:sp>
      <p:sp>
        <p:nvSpPr>
          <p:cNvPr id="19" name="Oval 18">
            <a:extLst>
              <a:ext uri="{FF2B5EF4-FFF2-40B4-BE49-F238E27FC236}">
                <a16:creationId xmlns:a16="http://schemas.microsoft.com/office/drawing/2014/main" id="{F5C78D57-0E32-497F-819B-8810E4547F03}"/>
              </a:ext>
            </a:extLst>
          </p:cNvPr>
          <p:cNvSpPr/>
          <p:nvPr/>
        </p:nvSpPr>
        <p:spPr>
          <a:xfrm>
            <a:off x="9715433" y="2998346"/>
            <a:ext cx="1974806" cy="104887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TextBox 19">
            <a:extLst>
              <a:ext uri="{FF2B5EF4-FFF2-40B4-BE49-F238E27FC236}">
                <a16:creationId xmlns:a16="http://schemas.microsoft.com/office/drawing/2014/main" id="{275ADF19-AFB9-41AB-A65D-2C92E8962451}"/>
              </a:ext>
            </a:extLst>
          </p:cNvPr>
          <p:cNvSpPr txBox="1"/>
          <p:nvPr/>
        </p:nvSpPr>
        <p:spPr>
          <a:xfrm>
            <a:off x="9964465" y="3351767"/>
            <a:ext cx="172577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0000"/>
                </a:solidFill>
                <a:effectLst/>
                <a:uLnTx/>
                <a:uFillTx/>
                <a:latin typeface="Arial Black" panose="020B0A04020102020204" pitchFamily="34" charset="0"/>
                <a:ea typeface="+mn-ea"/>
                <a:cs typeface="+mn-cs"/>
              </a:rPr>
              <a:t>2. $975 profit</a:t>
            </a:r>
            <a:endParaRPr kumimoji="0" lang="en-US" sz="1200" b="1" i="0" u="none" strike="noStrike" kern="1200" cap="none" spc="0" normalizeH="0" baseline="0" noProof="0" dirty="0">
              <a:ln>
                <a:noFill/>
              </a:ln>
              <a:solidFill>
                <a:srgbClr val="FF0000"/>
              </a:solidFill>
              <a:effectLst/>
              <a:uLnTx/>
              <a:uFillTx/>
              <a:latin typeface="Arial Black" panose="020B0A04020102020204" pitchFamily="34" charset="0"/>
              <a:ea typeface="+mn-ea"/>
              <a:cs typeface="+mn-cs"/>
            </a:endParaRPr>
          </a:p>
        </p:txBody>
      </p:sp>
      <p:cxnSp>
        <p:nvCxnSpPr>
          <p:cNvPr id="22" name="Straight Arrow Connector 21">
            <a:extLst>
              <a:ext uri="{FF2B5EF4-FFF2-40B4-BE49-F238E27FC236}">
                <a16:creationId xmlns:a16="http://schemas.microsoft.com/office/drawing/2014/main" id="{DAE5D84D-C5EA-4D76-944A-F14826833FAB}"/>
              </a:ext>
            </a:extLst>
          </p:cNvPr>
          <p:cNvCxnSpPr>
            <a:cxnSpLocks/>
          </p:cNvCxnSpPr>
          <p:nvPr/>
        </p:nvCxnSpPr>
        <p:spPr>
          <a:xfrm>
            <a:off x="10702836" y="2485240"/>
            <a:ext cx="0" cy="51310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06875BC1-4E82-465F-B9D2-D32542A75607}"/>
              </a:ext>
            </a:extLst>
          </p:cNvPr>
          <p:cNvSpPr txBox="1"/>
          <p:nvPr/>
        </p:nvSpPr>
        <p:spPr>
          <a:xfrm>
            <a:off x="654915" y="2346382"/>
            <a:ext cx="4782802" cy="38842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panose="020F0502020204030204"/>
                <a:ea typeface="+mn-ea"/>
                <a:cs typeface="+mn-cs"/>
              </a:rPr>
              <a:t>Features Includes</a:t>
            </a:r>
            <a:r>
              <a:rPr kumimoji="0" lang="en-US" sz="1600" b="1" i="0" u="none" strike="noStrike" kern="1200" cap="none" spc="0" normalizeH="0" baseline="0" noProof="0" dirty="0">
                <a:ln>
                  <a:noFill/>
                </a:ln>
                <a:solidFill>
                  <a:srgbClr val="FF0000"/>
                </a:solidFill>
                <a:effectLst/>
                <a:uLnTx/>
                <a:uFillTx/>
                <a:latin typeface="Calibri" panose="020F0502020204030204"/>
                <a:ea typeface="+mn-ea"/>
                <a:cs typeface="+mn-cs"/>
              </a:rPr>
              <a:t>: Partial (list)</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Credit Management Services </a:t>
            </a:r>
            <a:r>
              <a:rPr kumimoji="0" lang="en-US" sz="11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(UNLIMITED)</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Two credit evaluations annually</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One financial analyzes</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Debt Management Services </a:t>
            </a:r>
            <a:r>
              <a:rPr kumimoji="0" lang="en-US" sz="11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(UNLIMITED)</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Basic Real Estate Investing Training</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Up to $400 credit towards life insurance or other company products or services</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Unlimited financial questions and answers</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Up to 70% discount off company products</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Unlimited income opportunity with residual income</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lang="en-US" sz="1400" b="1" dirty="0">
                <a:solidFill>
                  <a:srgbClr val="FF0000"/>
                </a:solidFill>
                <a:latin typeface="Arial" panose="020B0604020202020204" pitchFamily="34" charset="0"/>
                <a:cs typeface="Arial" panose="020B0604020202020204" pitchFamily="34" charset="0"/>
              </a:rPr>
              <a:t>And an opportunity to retire yourself in 3 to 5 years</a:t>
            </a:r>
            <a:endParaRPr kumimoji="0" lang="en-US"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sp>
        <p:nvSpPr>
          <p:cNvPr id="27" name="Oval 26">
            <a:extLst>
              <a:ext uri="{FF2B5EF4-FFF2-40B4-BE49-F238E27FC236}">
                <a16:creationId xmlns:a16="http://schemas.microsoft.com/office/drawing/2014/main" id="{E52086E6-9548-44D5-A147-857AE28A2E64}"/>
              </a:ext>
            </a:extLst>
          </p:cNvPr>
          <p:cNvSpPr/>
          <p:nvPr/>
        </p:nvSpPr>
        <p:spPr>
          <a:xfrm>
            <a:off x="5689279" y="2998346"/>
            <a:ext cx="1528291" cy="989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28" name="Straight Arrow Connector 27">
            <a:extLst>
              <a:ext uri="{FF2B5EF4-FFF2-40B4-BE49-F238E27FC236}">
                <a16:creationId xmlns:a16="http://schemas.microsoft.com/office/drawing/2014/main" id="{45A2DD01-60D4-442B-81F7-A86FBBFCE49B}"/>
              </a:ext>
            </a:extLst>
          </p:cNvPr>
          <p:cNvCxnSpPr>
            <a:cxnSpLocks/>
          </p:cNvCxnSpPr>
          <p:nvPr/>
        </p:nvCxnSpPr>
        <p:spPr>
          <a:xfrm flipH="1">
            <a:off x="6453422" y="2521445"/>
            <a:ext cx="1" cy="47690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64E4448A-EE19-4A47-9421-E02A2F796F8C}"/>
              </a:ext>
            </a:extLst>
          </p:cNvPr>
          <p:cNvSpPr txBox="1"/>
          <p:nvPr/>
        </p:nvSpPr>
        <p:spPr>
          <a:xfrm>
            <a:off x="5880314" y="3257412"/>
            <a:ext cx="1274998"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4x</a:t>
            </a:r>
            <a:r>
              <a:rPr kumimoji="0" lang="en-US" sz="16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4 = 16</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$50 each</a:t>
            </a:r>
            <a:endParaRPr kumimoji="0" lang="en-US" sz="16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sp>
        <p:nvSpPr>
          <p:cNvPr id="30" name="TextBox 29">
            <a:extLst>
              <a:ext uri="{FF2B5EF4-FFF2-40B4-BE49-F238E27FC236}">
                <a16:creationId xmlns:a16="http://schemas.microsoft.com/office/drawing/2014/main" id="{E2EB59B9-03D8-4AA5-80A5-0DC887A0994E}"/>
              </a:ext>
            </a:extLst>
          </p:cNvPr>
          <p:cNvSpPr txBox="1"/>
          <p:nvPr/>
        </p:nvSpPr>
        <p:spPr>
          <a:xfrm>
            <a:off x="7237362" y="3353507"/>
            <a:ext cx="2415813"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 $800 commission</a:t>
            </a:r>
            <a:endParaRPr kumimoji="0" lang="en-US" sz="1100" b="1"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p:txBody>
      </p:sp>
      <p:sp>
        <p:nvSpPr>
          <p:cNvPr id="32" name="Oval 31">
            <a:extLst>
              <a:ext uri="{FF2B5EF4-FFF2-40B4-BE49-F238E27FC236}">
                <a16:creationId xmlns:a16="http://schemas.microsoft.com/office/drawing/2014/main" id="{7B0AE72D-E6A9-4490-BAF2-11C5CB34F436}"/>
              </a:ext>
            </a:extLst>
          </p:cNvPr>
          <p:cNvSpPr/>
          <p:nvPr/>
        </p:nvSpPr>
        <p:spPr>
          <a:xfrm>
            <a:off x="9633382" y="4443374"/>
            <a:ext cx="2056856" cy="1314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TextBox 32">
            <a:extLst>
              <a:ext uri="{FF2B5EF4-FFF2-40B4-BE49-F238E27FC236}">
                <a16:creationId xmlns:a16="http://schemas.microsoft.com/office/drawing/2014/main" id="{F9196B90-E254-4B77-BFF1-A77FE62B0467}"/>
              </a:ext>
            </a:extLst>
          </p:cNvPr>
          <p:cNvSpPr txBox="1"/>
          <p:nvPr/>
        </p:nvSpPr>
        <p:spPr>
          <a:xfrm>
            <a:off x="9916951" y="4783146"/>
            <a:ext cx="162013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panose="020F0502020204030204"/>
                <a:ea typeface="+mn-ea"/>
                <a:cs typeface="+mn-cs"/>
              </a:rPr>
              <a:t>3. NO RISKS </a:t>
            </a:r>
            <a:r>
              <a:rPr lang="en-US" b="1" dirty="0">
                <a:solidFill>
                  <a:srgbClr val="FF0000"/>
                </a:solidFill>
                <a:latin typeface="Calibri" panose="020F0502020204030204"/>
              </a:rPr>
              <a:t>lots of rewards</a:t>
            </a:r>
            <a:endParaRPr kumimoji="0" lang="en-US" sz="1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cxnSp>
        <p:nvCxnSpPr>
          <p:cNvPr id="34" name="Straight Arrow Connector 33">
            <a:extLst>
              <a:ext uri="{FF2B5EF4-FFF2-40B4-BE49-F238E27FC236}">
                <a16:creationId xmlns:a16="http://schemas.microsoft.com/office/drawing/2014/main" id="{C698BA5A-BFA4-456C-A27B-10885371ACD0}"/>
              </a:ext>
            </a:extLst>
          </p:cNvPr>
          <p:cNvCxnSpPr>
            <a:cxnSpLocks/>
            <a:stCxn id="19" idx="4"/>
          </p:cNvCxnSpPr>
          <p:nvPr/>
        </p:nvCxnSpPr>
        <p:spPr>
          <a:xfrm flipH="1">
            <a:off x="10676952" y="4047223"/>
            <a:ext cx="25884" cy="39759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521360E-5069-436C-8047-EB61F4178D33}"/>
              </a:ext>
            </a:extLst>
          </p:cNvPr>
          <p:cNvSpPr txBox="1"/>
          <p:nvPr/>
        </p:nvSpPr>
        <p:spPr>
          <a:xfrm>
            <a:off x="9916952" y="873881"/>
            <a:ext cx="143123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0000"/>
                </a:solidFill>
                <a:effectLst/>
                <a:uLnTx/>
                <a:uFillTx/>
                <a:latin typeface="Arial Black" panose="020B0A04020102020204" pitchFamily="34" charset="0"/>
                <a:ea typeface="+mn-ea"/>
                <a:cs typeface="+mn-cs"/>
              </a:rPr>
              <a:t>Benefits</a:t>
            </a:r>
          </a:p>
        </p:txBody>
      </p:sp>
      <p:sp>
        <p:nvSpPr>
          <p:cNvPr id="40" name="TextBox 39">
            <a:extLst>
              <a:ext uri="{FF2B5EF4-FFF2-40B4-BE49-F238E27FC236}">
                <a16:creationId xmlns:a16="http://schemas.microsoft.com/office/drawing/2014/main" id="{6FC62DC2-CF1F-4E0B-9FD7-D2CA4D99232D}"/>
              </a:ext>
            </a:extLst>
          </p:cNvPr>
          <p:cNvSpPr txBox="1"/>
          <p:nvPr/>
        </p:nvSpPr>
        <p:spPr>
          <a:xfrm>
            <a:off x="3304548" y="608793"/>
            <a:ext cx="599466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chemeClr val="bg1"/>
                </a:solidFill>
                <a:effectLst/>
                <a:uLnTx/>
                <a:uFillTx/>
                <a:latin typeface="Arial Black" panose="020B0A04020102020204" pitchFamily="34" charset="0"/>
                <a:ea typeface="+mn-ea"/>
                <a:cs typeface="+mn-cs"/>
              </a:rPr>
              <a:t>Zero Loss Culture</a:t>
            </a:r>
          </a:p>
        </p:txBody>
      </p:sp>
      <p:cxnSp>
        <p:nvCxnSpPr>
          <p:cNvPr id="41" name="Straight Arrow Connector 40">
            <a:extLst>
              <a:ext uri="{FF2B5EF4-FFF2-40B4-BE49-F238E27FC236}">
                <a16:creationId xmlns:a16="http://schemas.microsoft.com/office/drawing/2014/main" id="{458B21EA-3A18-4714-902E-AF0C69085BBA}"/>
              </a:ext>
            </a:extLst>
          </p:cNvPr>
          <p:cNvCxnSpPr>
            <a:cxnSpLocks/>
          </p:cNvCxnSpPr>
          <p:nvPr/>
        </p:nvCxnSpPr>
        <p:spPr>
          <a:xfrm>
            <a:off x="3495583" y="1688478"/>
            <a:ext cx="2384731" cy="7782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AA60F23F-F04D-45C3-B085-21D1E032CE22}"/>
              </a:ext>
            </a:extLst>
          </p:cNvPr>
          <p:cNvSpPr txBox="1"/>
          <p:nvPr/>
        </p:nvSpPr>
        <p:spPr>
          <a:xfrm>
            <a:off x="3983237" y="6249207"/>
            <a:ext cx="506915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0000"/>
                </a:solidFill>
                <a:effectLst/>
                <a:uLnTx/>
                <a:uFillTx/>
                <a:latin typeface="Arial Black" panose="020B0A04020102020204" pitchFamily="34" charset="0"/>
                <a:ea typeface="+mn-ea"/>
                <a:cs typeface="+mn-cs"/>
              </a:rPr>
              <a:t>AHA! Americans Helping Americans!</a:t>
            </a:r>
          </a:p>
        </p:txBody>
      </p:sp>
    </p:spTree>
    <p:extLst>
      <p:ext uri="{BB962C8B-B14F-4D97-AF65-F5344CB8AC3E}">
        <p14:creationId xmlns:p14="http://schemas.microsoft.com/office/powerpoint/2010/main" val="132403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1000"/>
                                  </p:stCondLst>
                                  <p:childTnLst>
                                    <p:set>
                                      <p:cBhvr>
                                        <p:cTn id="11" dur="1" fill="hold">
                                          <p:stCondLst>
                                            <p:cond delay="999"/>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7"/>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500"/>
                                        <p:tgtEl>
                                          <p:spTgt spid="29"/>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fade">
                                      <p:cBhvr>
                                        <p:cTn id="65" dur="500"/>
                                        <p:tgtEl>
                                          <p:spTgt spid="20"/>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2"/>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fade">
                                      <p:cBhvr>
                                        <p:cTn id="74" dur="500"/>
                                        <p:tgtEl>
                                          <p:spTgt spid="33"/>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3" grpId="0" animBg="1"/>
      <p:bldP spid="14" grpId="0"/>
      <p:bldP spid="15" grpId="0" animBg="1"/>
      <p:bldP spid="17" grpId="0"/>
      <p:bldP spid="18" grpId="0"/>
      <p:bldP spid="19" grpId="0" animBg="1"/>
      <p:bldP spid="20" grpId="0"/>
      <p:bldP spid="26" grpId="0"/>
      <p:bldP spid="27" grpId="0" animBg="1"/>
      <p:bldP spid="29" grpId="0"/>
      <p:bldP spid="30" grpId="0"/>
      <p:bldP spid="32" grpId="0" animBg="1"/>
      <p:bldP spid="33"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1400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87000">
              <a:srgbClr val="002060"/>
            </a:gs>
            <a:gs pos="55000">
              <a:schemeClr val="bg1"/>
            </a:gs>
            <a:gs pos="19000">
              <a:schemeClr val="bg1"/>
            </a:gs>
          </a:gsLst>
          <a:lin ang="5400000" scaled="1"/>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475BFB-E974-4F8F-B73A-369027B0DB76}"/>
              </a:ext>
            </a:extLst>
          </p:cNvPr>
          <p:cNvSpPr txBox="1"/>
          <p:nvPr/>
        </p:nvSpPr>
        <p:spPr>
          <a:xfrm>
            <a:off x="6121713" y="2052884"/>
            <a:ext cx="5202773" cy="400110"/>
          </a:xfrm>
          <a:prstGeom prst="rect">
            <a:avLst/>
          </a:prstGeom>
          <a:noFill/>
        </p:spPr>
        <p:txBody>
          <a:bodyPr wrap="square" rtlCol="0">
            <a:spAutoFit/>
          </a:bodyPr>
          <a:lstStyle/>
          <a:p>
            <a:r>
              <a:rPr lang="en-US" sz="2000" b="1" dirty="0">
                <a:solidFill>
                  <a:srgbClr val="FF0000"/>
                </a:solidFill>
                <a:latin typeface="Arial Black" panose="020B0A04020102020204" pitchFamily="34" charset="0"/>
              </a:rPr>
              <a:t>Level 1 commission 4x$200 = $800</a:t>
            </a:r>
          </a:p>
        </p:txBody>
      </p:sp>
      <p:sp>
        <p:nvSpPr>
          <p:cNvPr id="4" name="TextBox 3">
            <a:extLst>
              <a:ext uri="{FF2B5EF4-FFF2-40B4-BE49-F238E27FC236}">
                <a16:creationId xmlns:a16="http://schemas.microsoft.com/office/drawing/2014/main" id="{A99D718E-517A-40D8-BA3B-CF63A25E3D14}"/>
              </a:ext>
            </a:extLst>
          </p:cNvPr>
          <p:cNvSpPr txBox="1"/>
          <p:nvPr/>
        </p:nvSpPr>
        <p:spPr>
          <a:xfrm>
            <a:off x="6241702" y="2823679"/>
            <a:ext cx="5350075" cy="400110"/>
          </a:xfrm>
          <a:prstGeom prst="rect">
            <a:avLst/>
          </a:prstGeom>
          <a:noFill/>
        </p:spPr>
        <p:txBody>
          <a:bodyPr wrap="square" rtlCol="0">
            <a:spAutoFit/>
          </a:bodyPr>
          <a:lstStyle/>
          <a:p>
            <a:r>
              <a:rPr lang="en-US" sz="2000" b="1" dirty="0">
                <a:solidFill>
                  <a:srgbClr val="002060"/>
                </a:solidFill>
                <a:latin typeface="Arial Black" panose="020B0A04020102020204" pitchFamily="34" charset="0"/>
              </a:rPr>
              <a:t>Level 2 commission 16x$50 = $800</a:t>
            </a:r>
          </a:p>
        </p:txBody>
      </p:sp>
      <p:sp>
        <p:nvSpPr>
          <p:cNvPr id="5" name="TextBox 4">
            <a:extLst>
              <a:ext uri="{FF2B5EF4-FFF2-40B4-BE49-F238E27FC236}">
                <a16:creationId xmlns:a16="http://schemas.microsoft.com/office/drawing/2014/main" id="{3189E408-AE96-4F85-B211-1675866C97D9}"/>
              </a:ext>
            </a:extLst>
          </p:cNvPr>
          <p:cNvSpPr txBox="1"/>
          <p:nvPr/>
        </p:nvSpPr>
        <p:spPr>
          <a:xfrm>
            <a:off x="2405160" y="4407894"/>
            <a:ext cx="7287065" cy="1384995"/>
          </a:xfrm>
          <a:prstGeom prst="rect">
            <a:avLst/>
          </a:prstGeom>
          <a:noFill/>
        </p:spPr>
        <p:txBody>
          <a:bodyPr wrap="square" rtlCol="0">
            <a:spAutoFit/>
          </a:bodyPr>
          <a:lstStyle/>
          <a:p>
            <a:r>
              <a:rPr lang="en-US" sz="2000" b="1" dirty="0">
                <a:solidFill>
                  <a:srgbClr val="FF0000"/>
                </a:solidFill>
                <a:latin typeface="Arial" panose="020B0604020202020204" pitchFamily="34" charset="0"/>
                <a:cs typeface="Arial" panose="020B0604020202020204" pitchFamily="34" charset="0"/>
              </a:rPr>
              <a:t>You are free to build your frontline as wide as you want. This illustration assumes 44 weeks (10 months).</a:t>
            </a:r>
          </a:p>
          <a:p>
            <a:r>
              <a:rPr lang="en-US" sz="2000" b="1" dirty="0">
                <a:solidFill>
                  <a:srgbClr val="FF0000"/>
                </a:solidFill>
                <a:latin typeface="Arial" panose="020B0604020202020204" pitchFamily="34" charset="0"/>
                <a:cs typeface="Arial" panose="020B0604020202020204" pitchFamily="34" charset="0"/>
              </a:rPr>
              <a:t>Annual renewal commissions are paid the same as original commissions</a:t>
            </a:r>
            <a:r>
              <a:rPr lang="en-US" sz="2400" b="1" dirty="0">
                <a:solidFill>
                  <a:srgbClr val="FF0000"/>
                </a:solidFill>
                <a:latin typeface="Arial" panose="020B0604020202020204" pitchFamily="34" charset="0"/>
                <a:cs typeface="Arial" panose="020B0604020202020204" pitchFamily="34" charset="0"/>
              </a:rPr>
              <a:t>.</a:t>
            </a:r>
            <a:endParaRPr lang="en-US" sz="3600" b="1" dirty="0">
              <a:solidFill>
                <a:srgbClr val="FF000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8166BE13-D7EC-4CAB-8007-1A7FA2B4D656}"/>
              </a:ext>
            </a:extLst>
          </p:cNvPr>
          <p:cNvSpPr txBox="1"/>
          <p:nvPr/>
        </p:nvSpPr>
        <p:spPr>
          <a:xfrm>
            <a:off x="2294728" y="3589219"/>
            <a:ext cx="6846157" cy="523220"/>
          </a:xfrm>
          <a:prstGeom prst="rect">
            <a:avLst/>
          </a:prstGeom>
          <a:noFill/>
        </p:spPr>
        <p:txBody>
          <a:bodyPr wrap="square" rtlCol="0">
            <a:spAutoFit/>
          </a:bodyPr>
          <a:lstStyle/>
          <a:p>
            <a:endParaRPr lang="en-US" sz="1200" dirty="0"/>
          </a:p>
          <a:p>
            <a:r>
              <a:rPr lang="en-US" sz="1600" b="1" dirty="0">
                <a:solidFill>
                  <a:srgbClr val="FF0000"/>
                </a:solidFill>
                <a:latin typeface="Arial Black" panose="020B0A04020102020204" pitchFamily="34" charset="0"/>
              </a:rPr>
              <a:t>Total: $1,600.00 weekly times 44 weeks = $70,400 annually</a:t>
            </a:r>
            <a:r>
              <a:rPr lang="en-US" sz="1600" b="1" dirty="0">
                <a:latin typeface="Arial Black" panose="020B0A04020102020204" pitchFamily="34" charset="0"/>
              </a:rPr>
              <a:t>. </a:t>
            </a:r>
            <a:endParaRPr lang="en-US" sz="2000" b="1" dirty="0">
              <a:latin typeface="Arial Black" panose="020B0A04020102020204" pitchFamily="34" charset="0"/>
            </a:endParaRPr>
          </a:p>
        </p:txBody>
      </p:sp>
      <p:sp>
        <p:nvSpPr>
          <p:cNvPr id="28" name="Oval 27">
            <a:extLst>
              <a:ext uri="{FF2B5EF4-FFF2-40B4-BE49-F238E27FC236}">
                <a16:creationId xmlns:a16="http://schemas.microsoft.com/office/drawing/2014/main" id="{33AFBD5A-30E3-49CF-8552-418E9A309DB6}"/>
              </a:ext>
            </a:extLst>
          </p:cNvPr>
          <p:cNvSpPr/>
          <p:nvPr/>
        </p:nvSpPr>
        <p:spPr>
          <a:xfrm flipH="1">
            <a:off x="1974597" y="2451768"/>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1BF3EFB8-7A0A-40F6-A23C-71A81C969CE2}"/>
              </a:ext>
            </a:extLst>
          </p:cNvPr>
          <p:cNvSpPr/>
          <p:nvPr/>
        </p:nvSpPr>
        <p:spPr>
          <a:xfrm>
            <a:off x="2011961" y="1671489"/>
            <a:ext cx="813446" cy="492011"/>
          </a:xfrm>
          <a:prstGeom prst="ellipse">
            <a:avLst/>
          </a:prstGeom>
          <a:solidFill>
            <a:schemeClr val="bg1"/>
          </a:solidFill>
          <a:scene3d>
            <a:camera prst="isometricOffAxis1Righ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952ECF9-938A-4A48-BE83-FA2F71384F6F}"/>
              </a:ext>
            </a:extLst>
          </p:cNvPr>
          <p:cNvCxnSpPr>
            <a:cxnSpLocks/>
          </p:cNvCxnSpPr>
          <p:nvPr/>
        </p:nvCxnSpPr>
        <p:spPr>
          <a:xfrm flipH="1">
            <a:off x="3736662" y="2097912"/>
            <a:ext cx="22858" cy="524738"/>
          </a:xfrm>
          <a:prstGeom prst="straightConnector1">
            <a:avLst/>
          </a:prstGeom>
          <a:ln>
            <a:noFill/>
            <a:tailEnd type="triangle"/>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E3DD9E9F-E7B1-474C-8866-108BFE95ABAB}"/>
              </a:ext>
            </a:extLst>
          </p:cNvPr>
          <p:cNvSpPr/>
          <p:nvPr/>
        </p:nvSpPr>
        <p:spPr>
          <a:xfrm>
            <a:off x="3643951" y="683838"/>
            <a:ext cx="1431621" cy="840278"/>
          </a:xfrm>
          <a:prstGeom prst="ellipse">
            <a:avLst/>
          </a:prstGeom>
          <a:solidFill>
            <a:srgbClr val="FF0000"/>
          </a:solidFill>
          <a:ln>
            <a:solidFill>
              <a:schemeClr val="accent5"/>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0E4C0067-BE0F-4E58-9A9B-734AE03D2FC2}"/>
              </a:ext>
            </a:extLst>
          </p:cNvPr>
          <p:cNvSpPr txBox="1"/>
          <p:nvPr/>
        </p:nvSpPr>
        <p:spPr>
          <a:xfrm>
            <a:off x="3993551" y="919507"/>
            <a:ext cx="689440" cy="400110"/>
          </a:xfrm>
          <a:prstGeom prst="rect">
            <a:avLst/>
          </a:prstGeom>
          <a:noFill/>
        </p:spPr>
        <p:txBody>
          <a:bodyPr wrap="square" rtlCol="0">
            <a:spAutoFit/>
          </a:bodyPr>
          <a:lstStyle/>
          <a:p>
            <a:pPr algn="ctr"/>
            <a:r>
              <a:rPr lang="en-US" sz="2000" dirty="0">
                <a:solidFill>
                  <a:schemeClr val="bg1"/>
                </a:solidFill>
              </a:rPr>
              <a:t>You</a:t>
            </a:r>
            <a:endParaRPr lang="en-US" sz="1050" dirty="0">
              <a:solidFill>
                <a:schemeClr val="bg1"/>
              </a:solidFill>
            </a:endParaRPr>
          </a:p>
        </p:txBody>
      </p:sp>
      <p:cxnSp>
        <p:nvCxnSpPr>
          <p:cNvPr id="59" name="Straight Arrow Connector 58">
            <a:extLst>
              <a:ext uri="{FF2B5EF4-FFF2-40B4-BE49-F238E27FC236}">
                <a16:creationId xmlns:a16="http://schemas.microsoft.com/office/drawing/2014/main" id="{1E29B1F8-48D3-471B-AD30-4E788E876B7C}"/>
              </a:ext>
            </a:extLst>
          </p:cNvPr>
          <p:cNvCxnSpPr>
            <a:cxnSpLocks/>
            <a:stCxn id="52" idx="2"/>
            <a:endCxn id="31" idx="7"/>
          </p:cNvCxnSpPr>
          <p:nvPr/>
        </p:nvCxnSpPr>
        <p:spPr>
          <a:xfrm flipH="1">
            <a:off x="2706281" y="1103977"/>
            <a:ext cx="937670" cy="63956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87" name="TextBox 86">
            <a:extLst>
              <a:ext uri="{FF2B5EF4-FFF2-40B4-BE49-F238E27FC236}">
                <a16:creationId xmlns:a16="http://schemas.microsoft.com/office/drawing/2014/main" id="{066451E9-A5D5-4B44-B0A4-2717803E4C63}"/>
              </a:ext>
            </a:extLst>
          </p:cNvPr>
          <p:cNvSpPr txBox="1"/>
          <p:nvPr/>
        </p:nvSpPr>
        <p:spPr>
          <a:xfrm>
            <a:off x="3279276" y="225183"/>
            <a:ext cx="3192460" cy="369332"/>
          </a:xfrm>
          <a:prstGeom prst="rect">
            <a:avLst/>
          </a:prstGeom>
          <a:noFill/>
        </p:spPr>
        <p:txBody>
          <a:bodyPr wrap="square" rtlCol="0">
            <a:spAutoFit/>
          </a:bodyPr>
          <a:lstStyle/>
          <a:p>
            <a:r>
              <a:rPr lang="en-US" b="1" dirty="0">
                <a:solidFill>
                  <a:srgbClr val="FF0000"/>
                </a:solidFill>
                <a:latin typeface="Arial Black" panose="020B0A04020102020204" pitchFamily="34" charset="0"/>
              </a:rPr>
              <a:t>4 X 4 Success Plan</a:t>
            </a:r>
            <a:endParaRPr lang="en-US" sz="1600" b="1" dirty="0">
              <a:solidFill>
                <a:srgbClr val="FF0000"/>
              </a:solidFill>
              <a:latin typeface="Arial Black" panose="020B0A04020102020204" pitchFamily="34" charset="0"/>
            </a:endParaRPr>
          </a:p>
        </p:txBody>
      </p:sp>
      <p:cxnSp>
        <p:nvCxnSpPr>
          <p:cNvPr id="100" name="Straight Arrow Connector 99">
            <a:extLst>
              <a:ext uri="{FF2B5EF4-FFF2-40B4-BE49-F238E27FC236}">
                <a16:creationId xmlns:a16="http://schemas.microsoft.com/office/drawing/2014/main" id="{A4989E35-F23E-4A78-96EE-A5016F969BAD}"/>
              </a:ext>
            </a:extLst>
          </p:cNvPr>
          <p:cNvCxnSpPr>
            <a:cxnSpLocks/>
            <a:stCxn id="31" idx="4"/>
          </p:cNvCxnSpPr>
          <p:nvPr/>
        </p:nvCxnSpPr>
        <p:spPr>
          <a:xfrm flipH="1">
            <a:off x="2398408" y="2163500"/>
            <a:ext cx="20276" cy="41066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2" name="Straight Arrow Connector 101">
            <a:extLst>
              <a:ext uri="{FF2B5EF4-FFF2-40B4-BE49-F238E27FC236}">
                <a16:creationId xmlns:a16="http://schemas.microsoft.com/office/drawing/2014/main" id="{72110C4E-799C-4F45-8BD0-0231BCA36409}"/>
              </a:ext>
            </a:extLst>
          </p:cNvPr>
          <p:cNvCxnSpPr>
            <a:cxnSpLocks/>
          </p:cNvCxnSpPr>
          <p:nvPr/>
        </p:nvCxnSpPr>
        <p:spPr>
          <a:xfrm flipH="1">
            <a:off x="3485665" y="2253108"/>
            <a:ext cx="9950" cy="34550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8" name="Oval 107">
            <a:extLst>
              <a:ext uri="{FF2B5EF4-FFF2-40B4-BE49-F238E27FC236}">
                <a16:creationId xmlns:a16="http://schemas.microsoft.com/office/drawing/2014/main" id="{3FD02C81-2CAB-46E7-8C79-90DA4B49DA44}"/>
              </a:ext>
            </a:extLst>
          </p:cNvPr>
          <p:cNvSpPr/>
          <p:nvPr/>
        </p:nvSpPr>
        <p:spPr>
          <a:xfrm flipH="1">
            <a:off x="2410593" y="2449252"/>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val 108">
            <a:extLst>
              <a:ext uri="{FF2B5EF4-FFF2-40B4-BE49-F238E27FC236}">
                <a16:creationId xmlns:a16="http://schemas.microsoft.com/office/drawing/2014/main" id="{97E8AAA7-124C-4CC5-8A91-F82611134AC1}"/>
              </a:ext>
            </a:extLst>
          </p:cNvPr>
          <p:cNvSpPr/>
          <p:nvPr/>
        </p:nvSpPr>
        <p:spPr>
          <a:xfrm flipH="1">
            <a:off x="2454303" y="2851599"/>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val 109">
            <a:extLst>
              <a:ext uri="{FF2B5EF4-FFF2-40B4-BE49-F238E27FC236}">
                <a16:creationId xmlns:a16="http://schemas.microsoft.com/office/drawing/2014/main" id="{671943B0-1E28-4B9B-86BF-00198AFDB74F}"/>
              </a:ext>
            </a:extLst>
          </p:cNvPr>
          <p:cNvSpPr/>
          <p:nvPr/>
        </p:nvSpPr>
        <p:spPr>
          <a:xfrm flipH="1">
            <a:off x="1976124" y="2842484"/>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Oval 110">
            <a:extLst>
              <a:ext uri="{FF2B5EF4-FFF2-40B4-BE49-F238E27FC236}">
                <a16:creationId xmlns:a16="http://schemas.microsoft.com/office/drawing/2014/main" id="{91159255-5E1A-47FD-9957-9726A800CF9D}"/>
              </a:ext>
            </a:extLst>
          </p:cNvPr>
          <p:cNvSpPr/>
          <p:nvPr/>
        </p:nvSpPr>
        <p:spPr>
          <a:xfrm>
            <a:off x="3088892" y="1779485"/>
            <a:ext cx="813446" cy="492011"/>
          </a:xfrm>
          <a:prstGeom prst="ellipse">
            <a:avLst/>
          </a:prstGeom>
          <a:solidFill>
            <a:schemeClr val="bg1"/>
          </a:solidFill>
          <a:scene3d>
            <a:camera prst="isometricOffAxis1Righ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Oval 111">
            <a:extLst>
              <a:ext uri="{FF2B5EF4-FFF2-40B4-BE49-F238E27FC236}">
                <a16:creationId xmlns:a16="http://schemas.microsoft.com/office/drawing/2014/main" id="{C37D148D-7176-4F1E-8D54-2763DDE82C57}"/>
              </a:ext>
            </a:extLst>
          </p:cNvPr>
          <p:cNvSpPr/>
          <p:nvPr/>
        </p:nvSpPr>
        <p:spPr>
          <a:xfrm>
            <a:off x="4052999" y="1868270"/>
            <a:ext cx="813446" cy="492011"/>
          </a:xfrm>
          <a:prstGeom prst="ellipse">
            <a:avLst/>
          </a:prstGeom>
          <a:solidFill>
            <a:schemeClr val="bg1"/>
          </a:solidFill>
          <a:scene3d>
            <a:camera prst="isometricOffAxis1Righ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D7DC6734-83DE-41AC-B025-A27F73F9DCFB}"/>
              </a:ext>
            </a:extLst>
          </p:cNvPr>
          <p:cNvSpPr/>
          <p:nvPr/>
        </p:nvSpPr>
        <p:spPr>
          <a:xfrm>
            <a:off x="5118461" y="1778994"/>
            <a:ext cx="813446" cy="492011"/>
          </a:xfrm>
          <a:prstGeom prst="ellipse">
            <a:avLst/>
          </a:prstGeom>
          <a:solidFill>
            <a:schemeClr val="bg1"/>
          </a:solidFill>
          <a:scene3d>
            <a:camera prst="isometricOffAxis1Righ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Oval 114">
            <a:extLst>
              <a:ext uri="{FF2B5EF4-FFF2-40B4-BE49-F238E27FC236}">
                <a16:creationId xmlns:a16="http://schemas.microsoft.com/office/drawing/2014/main" id="{8B4DC404-C3BB-4E75-BC13-0BDD07487F5F}"/>
              </a:ext>
            </a:extLst>
          </p:cNvPr>
          <p:cNvSpPr/>
          <p:nvPr/>
        </p:nvSpPr>
        <p:spPr>
          <a:xfrm flipH="1">
            <a:off x="3039769" y="2903361"/>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Oval 115">
            <a:extLst>
              <a:ext uri="{FF2B5EF4-FFF2-40B4-BE49-F238E27FC236}">
                <a16:creationId xmlns:a16="http://schemas.microsoft.com/office/drawing/2014/main" id="{5CF2D145-E3E6-412D-89D1-2F8C53EECE87}"/>
              </a:ext>
            </a:extLst>
          </p:cNvPr>
          <p:cNvSpPr/>
          <p:nvPr/>
        </p:nvSpPr>
        <p:spPr>
          <a:xfrm flipH="1">
            <a:off x="3484821" y="2905502"/>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Oval 116">
            <a:extLst>
              <a:ext uri="{FF2B5EF4-FFF2-40B4-BE49-F238E27FC236}">
                <a16:creationId xmlns:a16="http://schemas.microsoft.com/office/drawing/2014/main" id="{F823A871-173E-4F13-9913-7EF27A28E4A6}"/>
              </a:ext>
            </a:extLst>
          </p:cNvPr>
          <p:cNvSpPr/>
          <p:nvPr/>
        </p:nvSpPr>
        <p:spPr>
          <a:xfrm flipH="1">
            <a:off x="3047466" y="2509727"/>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Oval 117">
            <a:extLst>
              <a:ext uri="{FF2B5EF4-FFF2-40B4-BE49-F238E27FC236}">
                <a16:creationId xmlns:a16="http://schemas.microsoft.com/office/drawing/2014/main" id="{5A8EC322-69B8-40F8-AB86-79FEBEEED918}"/>
              </a:ext>
            </a:extLst>
          </p:cNvPr>
          <p:cNvSpPr/>
          <p:nvPr/>
        </p:nvSpPr>
        <p:spPr>
          <a:xfrm flipH="1">
            <a:off x="3484821" y="2509727"/>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7" name="Straight Arrow Connector 126">
            <a:extLst>
              <a:ext uri="{FF2B5EF4-FFF2-40B4-BE49-F238E27FC236}">
                <a16:creationId xmlns:a16="http://schemas.microsoft.com/office/drawing/2014/main" id="{13EEB5E4-BEE8-489D-9EA1-B200CAF37851}"/>
              </a:ext>
            </a:extLst>
          </p:cNvPr>
          <p:cNvCxnSpPr>
            <a:cxnSpLocks/>
            <a:endCxn id="111" idx="0"/>
          </p:cNvCxnSpPr>
          <p:nvPr/>
        </p:nvCxnSpPr>
        <p:spPr>
          <a:xfrm flipH="1">
            <a:off x="3495615" y="1365937"/>
            <a:ext cx="260934" cy="41354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29" name="Straight Arrow Connector 128">
            <a:extLst>
              <a:ext uri="{FF2B5EF4-FFF2-40B4-BE49-F238E27FC236}">
                <a16:creationId xmlns:a16="http://schemas.microsoft.com/office/drawing/2014/main" id="{73F62DC2-7AEA-440C-9600-CB790AD5EC02}"/>
              </a:ext>
            </a:extLst>
          </p:cNvPr>
          <p:cNvCxnSpPr>
            <a:cxnSpLocks/>
          </p:cNvCxnSpPr>
          <p:nvPr/>
        </p:nvCxnSpPr>
        <p:spPr>
          <a:xfrm flipH="1">
            <a:off x="4398791" y="1534381"/>
            <a:ext cx="8457" cy="34502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30" name="Oval 129">
            <a:extLst>
              <a:ext uri="{FF2B5EF4-FFF2-40B4-BE49-F238E27FC236}">
                <a16:creationId xmlns:a16="http://schemas.microsoft.com/office/drawing/2014/main" id="{0F89D89A-C1B3-492A-93A0-A26464DC8ED4}"/>
              </a:ext>
            </a:extLst>
          </p:cNvPr>
          <p:cNvSpPr/>
          <p:nvPr/>
        </p:nvSpPr>
        <p:spPr>
          <a:xfrm flipH="1">
            <a:off x="4076333" y="2556209"/>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Oval 130">
            <a:extLst>
              <a:ext uri="{FF2B5EF4-FFF2-40B4-BE49-F238E27FC236}">
                <a16:creationId xmlns:a16="http://schemas.microsoft.com/office/drawing/2014/main" id="{6C53DA6E-C6A5-4799-B836-FDA17ADDE6FE}"/>
              </a:ext>
            </a:extLst>
          </p:cNvPr>
          <p:cNvSpPr/>
          <p:nvPr/>
        </p:nvSpPr>
        <p:spPr>
          <a:xfrm flipH="1">
            <a:off x="4499707" y="2529211"/>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Oval 131">
            <a:extLst>
              <a:ext uri="{FF2B5EF4-FFF2-40B4-BE49-F238E27FC236}">
                <a16:creationId xmlns:a16="http://schemas.microsoft.com/office/drawing/2014/main" id="{5A03245F-6AB1-4781-BBCD-399E8F698FDB}"/>
              </a:ext>
            </a:extLst>
          </p:cNvPr>
          <p:cNvSpPr/>
          <p:nvPr/>
        </p:nvSpPr>
        <p:spPr>
          <a:xfrm flipH="1">
            <a:off x="4069884" y="2942857"/>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Oval 132">
            <a:extLst>
              <a:ext uri="{FF2B5EF4-FFF2-40B4-BE49-F238E27FC236}">
                <a16:creationId xmlns:a16="http://schemas.microsoft.com/office/drawing/2014/main" id="{0A35CF25-3314-4670-B7E5-EDB62896CB4C}"/>
              </a:ext>
            </a:extLst>
          </p:cNvPr>
          <p:cNvSpPr/>
          <p:nvPr/>
        </p:nvSpPr>
        <p:spPr>
          <a:xfrm flipH="1">
            <a:off x="5210920" y="2543767"/>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4" name="Straight Arrow Connector 133">
            <a:extLst>
              <a:ext uri="{FF2B5EF4-FFF2-40B4-BE49-F238E27FC236}">
                <a16:creationId xmlns:a16="http://schemas.microsoft.com/office/drawing/2014/main" id="{419644F4-A603-4C3C-B2D4-32C92FEA7DC6}"/>
              </a:ext>
            </a:extLst>
          </p:cNvPr>
          <p:cNvCxnSpPr>
            <a:cxnSpLocks/>
          </p:cNvCxnSpPr>
          <p:nvPr/>
        </p:nvCxnSpPr>
        <p:spPr>
          <a:xfrm>
            <a:off x="4475269" y="2318149"/>
            <a:ext cx="6449" cy="38664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35" name="Straight Arrow Connector 134">
            <a:extLst>
              <a:ext uri="{FF2B5EF4-FFF2-40B4-BE49-F238E27FC236}">
                <a16:creationId xmlns:a16="http://schemas.microsoft.com/office/drawing/2014/main" id="{05D1D794-2FBA-4CCD-BD7F-77BE83A5E261}"/>
              </a:ext>
            </a:extLst>
          </p:cNvPr>
          <p:cNvCxnSpPr>
            <a:cxnSpLocks/>
            <a:endCxn id="113" idx="0"/>
          </p:cNvCxnSpPr>
          <p:nvPr/>
        </p:nvCxnSpPr>
        <p:spPr>
          <a:xfrm>
            <a:off x="5049490" y="1331539"/>
            <a:ext cx="475694" cy="44745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36" name="Oval 135">
            <a:extLst>
              <a:ext uri="{FF2B5EF4-FFF2-40B4-BE49-F238E27FC236}">
                <a16:creationId xmlns:a16="http://schemas.microsoft.com/office/drawing/2014/main" id="{ED42F86E-C316-4FB8-922C-1A7EBE350CC3}"/>
              </a:ext>
            </a:extLst>
          </p:cNvPr>
          <p:cNvSpPr/>
          <p:nvPr/>
        </p:nvSpPr>
        <p:spPr>
          <a:xfrm flipH="1">
            <a:off x="4503845" y="2915859"/>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7" name="Straight Arrow Connector 136">
            <a:extLst>
              <a:ext uri="{FF2B5EF4-FFF2-40B4-BE49-F238E27FC236}">
                <a16:creationId xmlns:a16="http://schemas.microsoft.com/office/drawing/2014/main" id="{A4C31128-0FED-43AB-81AB-9354C32AE9B7}"/>
              </a:ext>
            </a:extLst>
          </p:cNvPr>
          <p:cNvCxnSpPr>
            <a:cxnSpLocks/>
          </p:cNvCxnSpPr>
          <p:nvPr/>
        </p:nvCxnSpPr>
        <p:spPr>
          <a:xfrm>
            <a:off x="5638356" y="2198816"/>
            <a:ext cx="0" cy="45408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2" name="Oval 141">
            <a:extLst>
              <a:ext uri="{FF2B5EF4-FFF2-40B4-BE49-F238E27FC236}">
                <a16:creationId xmlns:a16="http://schemas.microsoft.com/office/drawing/2014/main" id="{2876D08E-A67D-40A9-AB01-D3B4CCC8F09E}"/>
              </a:ext>
            </a:extLst>
          </p:cNvPr>
          <p:cNvSpPr/>
          <p:nvPr/>
        </p:nvSpPr>
        <p:spPr>
          <a:xfrm flipH="1">
            <a:off x="5642495" y="2529211"/>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Oval 142">
            <a:extLst>
              <a:ext uri="{FF2B5EF4-FFF2-40B4-BE49-F238E27FC236}">
                <a16:creationId xmlns:a16="http://schemas.microsoft.com/office/drawing/2014/main" id="{169DFAC5-5C54-4799-A6DB-69FE04200059}"/>
              </a:ext>
            </a:extLst>
          </p:cNvPr>
          <p:cNvSpPr/>
          <p:nvPr/>
        </p:nvSpPr>
        <p:spPr>
          <a:xfrm flipH="1">
            <a:off x="5234159" y="2938253"/>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Oval 143">
            <a:extLst>
              <a:ext uri="{FF2B5EF4-FFF2-40B4-BE49-F238E27FC236}">
                <a16:creationId xmlns:a16="http://schemas.microsoft.com/office/drawing/2014/main" id="{B650772F-4B9F-4111-8DE4-22C725ACA55E}"/>
              </a:ext>
            </a:extLst>
          </p:cNvPr>
          <p:cNvSpPr/>
          <p:nvPr/>
        </p:nvSpPr>
        <p:spPr>
          <a:xfrm flipH="1">
            <a:off x="5674018" y="2910651"/>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TextBox 158">
            <a:extLst>
              <a:ext uri="{FF2B5EF4-FFF2-40B4-BE49-F238E27FC236}">
                <a16:creationId xmlns:a16="http://schemas.microsoft.com/office/drawing/2014/main" id="{96E67852-F428-4EB8-A0EE-51B4E91EBD19}"/>
              </a:ext>
            </a:extLst>
          </p:cNvPr>
          <p:cNvSpPr txBox="1"/>
          <p:nvPr/>
        </p:nvSpPr>
        <p:spPr>
          <a:xfrm>
            <a:off x="3226084" y="1868270"/>
            <a:ext cx="482242" cy="261610"/>
          </a:xfrm>
          <a:prstGeom prst="rect">
            <a:avLst/>
          </a:prstGeom>
          <a:noFill/>
        </p:spPr>
        <p:txBody>
          <a:bodyPr wrap="square" rtlCol="0">
            <a:spAutoFit/>
          </a:bodyPr>
          <a:lstStyle/>
          <a:p>
            <a:r>
              <a:rPr lang="en-US" sz="1100" dirty="0"/>
              <a:t>$200</a:t>
            </a:r>
          </a:p>
        </p:txBody>
      </p:sp>
      <p:sp>
        <p:nvSpPr>
          <p:cNvPr id="160" name="TextBox 159">
            <a:extLst>
              <a:ext uri="{FF2B5EF4-FFF2-40B4-BE49-F238E27FC236}">
                <a16:creationId xmlns:a16="http://schemas.microsoft.com/office/drawing/2014/main" id="{98ED20F9-BD7F-40B7-B46C-5A0F7D815DCC}"/>
              </a:ext>
            </a:extLst>
          </p:cNvPr>
          <p:cNvSpPr txBox="1"/>
          <p:nvPr/>
        </p:nvSpPr>
        <p:spPr>
          <a:xfrm>
            <a:off x="2149976" y="1780281"/>
            <a:ext cx="475694" cy="261610"/>
          </a:xfrm>
          <a:prstGeom prst="rect">
            <a:avLst/>
          </a:prstGeom>
          <a:noFill/>
        </p:spPr>
        <p:txBody>
          <a:bodyPr wrap="square" rtlCol="0">
            <a:spAutoFit/>
          </a:bodyPr>
          <a:lstStyle/>
          <a:p>
            <a:r>
              <a:rPr lang="en-US" sz="1100" dirty="0"/>
              <a:t>$200</a:t>
            </a:r>
          </a:p>
        </p:txBody>
      </p:sp>
      <p:sp>
        <p:nvSpPr>
          <p:cNvPr id="161" name="TextBox 160">
            <a:extLst>
              <a:ext uri="{FF2B5EF4-FFF2-40B4-BE49-F238E27FC236}">
                <a16:creationId xmlns:a16="http://schemas.microsoft.com/office/drawing/2014/main" id="{62198EAC-7D27-4888-B257-E516A12F3D18}"/>
              </a:ext>
            </a:extLst>
          </p:cNvPr>
          <p:cNvSpPr txBox="1"/>
          <p:nvPr/>
        </p:nvSpPr>
        <p:spPr>
          <a:xfrm>
            <a:off x="4198555" y="1961952"/>
            <a:ext cx="475694" cy="261610"/>
          </a:xfrm>
          <a:prstGeom prst="rect">
            <a:avLst/>
          </a:prstGeom>
          <a:noFill/>
        </p:spPr>
        <p:txBody>
          <a:bodyPr wrap="square" rtlCol="0">
            <a:spAutoFit/>
          </a:bodyPr>
          <a:lstStyle/>
          <a:p>
            <a:r>
              <a:rPr lang="en-US" sz="1100" dirty="0"/>
              <a:t>$200</a:t>
            </a:r>
          </a:p>
        </p:txBody>
      </p:sp>
      <p:sp>
        <p:nvSpPr>
          <p:cNvPr id="162" name="TextBox 161">
            <a:extLst>
              <a:ext uri="{FF2B5EF4-FFF2-40B4-BE49-F238E27FC236}">
                <a16:creationId xmlns:a16="http://schemas.microsoft.com/office/drawing/2014/main" id="{C4A73BF9-F4D8-404D-8184-C47D588ED2A2}"/>
              </a:ext>
            </a:extLst>
          </p:cNvPr>
          <p:cNvSpPr txBox="1"/>
          <p:nvPr/>
        </p:nvSpPr>
        <p:spPr>
          <a:xfrm>
            <a:off x="5242113" y="1884750"/>
            <a:ext cx="475694" cy="261610"/>
          </a:xfrm>
          <a:prstGeom prst="rect">
            <a:avLst/>
          </a:prstGeom>
          <a:noFill/>
        </p:spPr>
        <p:txBody>
          <a:bodyPr wrap="square" rtlCol="0">
            <a:spAutoFit/>
          </a:bodyPr>
          <a:lstStyle/>
          <a:p>
            <a:r>
              <a:rPr lang="en-US" sz="1100" dirty="0"/>
              <a:t>$200</a:t>
            </a:r>
          </a:p>
        </p:txBody>
      </p:sp>
      <p:sp>
        <p:nvSpPr>
          <p:cNvPr id="165" name="TextBox 164">
            <a:extLst>
              <a:ext uri="{FF2B5EF4-FFF2-40B4-BE49-F238E27FC236}">
                <a16:creationId xmlns:a16="http://schemas.microsoft.com/office/drawing/2014/main" id="{C260D27D-42BC-438C-89D9-9607F59F1ED5}"/>
              </a:ext>
            </a:extLst>
          </p:cNvPr>
          <p:cNvSpPr txBox="1"/>
          <p:nvPr/>
        </p:nvSpPr>
        <p:spPr>
          <a:xfrm>
            <a:off x="1984986" y="2910651"/>
            <a:ext cx="420174" cy="261610"/>
          </a:xfrm>
          <a:prstGeom prst="rect">
            <a:avLst/>
          </a:prstGeom>
          <a:noFill/>
        </p:spPr>
        <p:txBody>
          <a:bodyPr wrap="square" rtlCol="0">
            <a:spAutoFit/>
          </a:bodyPr>
          <a:lstStyle/>
          <a:p>
            <a:r>
              <a:rPr lang="en-US" sz="1100" dirty="0"/>
              <a:t>$50</a:t>
            </a:r>
          </a:p>
        </p:txBody>
      </p:sp>
      <p:sp>
        <p:nvSpPr>
          <p:cNvPr id="166" name="TextBox 165">
            <a:extLst>
              <a:ext uri="{FF2B5EF4-FFF2-40B4-BE49-F238E27FC236}">
                <a16:creationId xmlns:a16="http://schemas.microsoft.com/office/drawing/2014/main" id="{26807983-DE11-4AD6-8D37-54739D9F24FC}"/>
              </a:ext>
            </a:extLst>
          </p:cNvPr>
          <p:cNvSpPr txBox="1"/>
          <p:nvPr/>
        </p:nvSpPr>
        <p:spPr>
          <a:xfrm>
            <a:off x="1997748" y="2509167"/>
            <a:ext cx="475694" cy="261610"/>
          </a:xfrm>
          <a:prstGeom prst="rect">
            <a:avLst/>
          </a:prstGeom>
          <a:noFill/>
        </p:spPr>
        <p:txBody>
          <a:bodyPr wrap="square" rtlCol="0">
            <a:spAutoFit/>
          </a:bodyPr>
          <a:lstStyle/>
          <a:p>
            <a:r>
              <a:rPr lang="en-US" sz="1100" dirty="0"/>
              <a:t>$50</a:t>
            </a:r>
          </a:p>
        </p:txBody>
      </p:sp>
      <p:sp>
        <p:nvSpPr>
          <p:cNvPr id="167" name="TextBox 166">
            <a:extLst>
              <a:ext uri="{FF2B5EF4-FFF2-40B4-BE49-F238E27FC236}">
                <a16:creationId xmlns:a16="http://schemas.microsoft.com/office/drawing/2014/main" id="{4BF9A3C2-19BD-4ABA-B802-3AA1DEC24ED2}"/>
              </a:ext>
            </a:extLst>
          </p:cNvPr>
          <p:cNvSpPr txBox="1"/>
          <p:nvPr/>
        </p:nvSpPr>
        <p:spPr>
          <a:xfrm>
            <a:off x="2414250" y="2515200"/>
            <a:ext cx="475694" cy="261610"/>
          </a:xfrm>
          <a:prstGeom prst="rect">
            <a:avLst/>
          </a:prstGeom>
          <a:noFill/>
        </p:spPr>
        <p:txBody>
          <a:bodyPr wrap="square" rtlCol="0">
            <a:spAutoFit/>
          </a:bodyPr>
          <a:lstStyle/>
          <a:p>
            <a:r>
              <a:rPr lang="en-US" sz="1100" dirty="0"/>
              <a:t>$50</a:t>
            </a:r>
          </a:p>
        </p:txBody>
      </p:sp>
      <p:sp>
        <p:nvSpPr>
          <p:cNvPr id="168" name="TextBox 167">
            <a:extLst>
              <a:ext uri="{FF2B5EF4-FFF2-40B4-BE49-F238E27FC236}">
                <a16:creationId xmlns:a16="http://schemas.microsoft.com/office/drawing/2014/main" id="{D1FE73A9-8AF5-43FC-A14B-368C975765A3}"/>
              </a:ext>
            </a:extLst>
          </p:cNvPr>
          <p:cNvSpPr txBox="1"/>
          <p:nvPr/>
        </p:nvSpPr>
        <p:spPr>
          <a:xfrm>
            <a:off x="2464874" y="2910651"/>
            <a:ext cx="410819" cy="261610"/>
          </a:xfrm>
          <a:prstGeom prst="rect">
            <a:avLst/>
          </a:prstGeom>
          <a:noFill/>
        </p:spPr>
        <p:txBody>
          <a:bodyPr wrap="square" rtlCol="0">
            <a:spAutoFit/>
          </a:bodyPr>
          <a:lstStyle/>
          <a:p>
            <a:r>
              <a:rPr lang="en-US" sz="1100" dirty="0"/>
              <a:t>$50</a:t>
            </a:r>
          </a:p>
        </p:txBody>
      </p:sp>
    </p:spTree>
    <p:extLst>
      <p:ext uri="{BB962C8B-B14F-4D97-AF65-F5344CB8AC3E}">
        <p14:creationId xmlns:p14="http://schemas.microsoft.com/office/powerpoint/2010/main" val="187086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60"/>
                                        </p:tgtEl>
                                        <p:attrNameLst>
                                          <p:attrName>style.visibility</p:attrName>
                                        </p:attrNameLst>
                                      </p:cBhvr>
                                      <p:to>
                                        <p:strVal val="visible"/>
                                      </p:to>
                                    </p:set>
                                    <p:anim calcmode="lin" valueType="num">
                                      <p:cBhvr additive="base">
                                        <p:cTn id="11" dur="500" fill="hold"/>
                                        <p:tgtEl>
                                          <p:spTgt spid="160"/>
                                        </p:tgtEl>
                                        <p:attrNameLst>
                                          <p:attrName>ppt_x</p:attrName>
                                        </p:attrNameLst>
                                      </p:cBhvr>
                                      <p:tavLst>
                                        <p:tav tm="0">
                                          <p:val>
                                            <p:strVal val="#ppt_x"/>
                                          </p:val>
                                        </p:tav>
                                        <p:tav tm="100000">
                                          <p:val>
                                            <p:strVal val="#ppt_x"/>
                                          </p:val>
                                        </p:tav>
                                      </p:tavLst>
                                    </p:anim>
                                    <p:anim calcmode="lin" valueType="num">
                                      <p:cBhvr additive="base">
                                        <p:cTn id="12" dur="500" fill="hold"/>
                                        <p:tgtEl>
                                          <p:spTgt spid="16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9"/>
                                        </p:tgtEl>
                                        <p:attrNameLst>
                                          <p:attrName>style.visibility</p:attrName>
                                        </p:attrNameLst>
                                      </p:cBhvr>
                                      <p:to>
                                        <p:strVal val="visible"/>
                                      </p:to>
                                    </p:set>
                                    <p:anim calcmode="lin" valueType="num">
                                      <p:cBhvr additive="base">
                                        <p:cTn id="21" dur="500" fill="hold"/>
                                        <p:tgtEl>
                                          <p:spTgt spid="159"/>
                                        </p:tgtEl>
                                        <p:attrNameLst>
                                          <p:attrName>ppt_x</p:attrName>
                                        </p:attrNameLst>
                                      </p:cBhvr>
                                      <p:tavLst>
                                        <p:tav tm="0">
                                          <p:val>
                                            <p:strVal val="#ppt_x"/>
                                          </p:val>
                                        </p:tav>
                                        <p:tav tm="100000">
                                          <p:val>
                                            <p:strVal val="#ppt_x"/>
                                          </p:val>
                                        </p:tav>
                                      </p:tavLst>
                                    </p:anim>
                                    <p:anim calcmode="lin" valueType="num">
                                      <p:cBhvr additive="base">
                                        <p:cTn id="22" dur="500" fill="hold"/>
                                        <p:tgtEl>
                                          <p:spTgt spid="15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1"/>
                                        </p:tgtEl>
                                        <p:attrNameLst>
                                          <p:attrName>style.visibility</p:attrName>
                                        </p:attrNameLst>
                                      </p:cBhvr>
                                      <p:to>
                                        <p:strVal val="visible"/>
                                      </p:to>
                                    </p:set>
                                    <p:anim calcmode="lin" valueType="num">
                                      <p:cBhvr additive="base">
                                        <p:cTn id="31" dur="500" fill="hold"/>
                                        <p:tgtEl>
                                          <p:spTgt spid="161"/>
                                        </p:tgtEl>
                                        <p:attrNameLst>
                                          <p:attrName>ppt_x</p:attrName>
                                        </p:attrNameLst>
                                      </p:cBhvr>
                                      <p:tavLst>
                                        <p:tav tm="0">
                                          <p:val>
                                            <p:strVal val="#ppt_x"/>
                                          </p:val>
                                        </p:tav>
                                        <p:tav tm="100000">
                                          <p:val>
                                            <p:strVal val="#ppt_x"/>
                                          </p:val>
                                        </p:tav>
                                      </p:tavLst>
                                    </p:anim>
                                    <p:anim calcmode="lin" valueType="num">
                                      <p:cBhvr additive="base">
                                        <p:cTn id="32" dur="500" fill="hold"/>
                                        <p:tgtEl>
                                          <p:spTgt spid="16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62"/>
                                        </p:tgtEl>
                                        <p:attrNameLst>
                                          <p:attrName>style.visibility</p:attrName>
                                        </p:attrNameLst>
                                      </p:cBhvr>
                                      <p:to>
                                        <p:strVal val="visible"/>
                                      </p:to>
                                    </p:set>
                                    <p:anim calcmode="lin" valueType="num">
                                      <p:cBhvr additive="base">
                                        <p:cTn id="41" dur="500" fill="hold"/>
                                        <p:tgtEl>
                                          <p:spTgt spid="162"/>
                                        </p:tgtEl>
                                        <p:attrNameLst>
                                          <p:attrName>ppt_x</p:attrName>
                                        </p:attrNameLst>
                                      </p:cBhvr>
                                      <p:tavLst>
                                        <p:tav tm="0">
                                          <p:val>
                                            <p:strVal val="#ppt_x"/>
                                          </p:val>
                                        </p:tav>
                                        <p:tav tm="100000">
                                          <p:val>
                                            <p:strVal val="#ppt_x"/>
                                          </p:val>
                                        </p:tav>
                                      </p:tavLst>
                                    </p:anim>
                                    <p:anim calcmode="lin" valueType="num">
                                      <p:cBhvr additive="base">
                                        <p:cTn id="42"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500"/>
                                        <p:tgtEl>
                                          <p:spTgt spid="2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8"/>
                                        </p:tgtEl>
                                        <p:attrNameLst>
                                          <p:attrName>style.visibility</p:attrName>
                                        </p:attrNameLst>
                                      </p:cBhvr>
                                      <p:to>
                                        <p:strVal val="visible"/>
                                      </p:to>
                                    </p:set>
                                    <p:animEffect transition="in" filter="fade">
                                      <p:cBhvr>
                                        <p:cTn id="52" dur="500"/>
                                        <p:tgtEl>
                                          <p:spTgt spid="10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0"/>
                                        </p:tgtEl>
                                        <p:attrNameLst>
                                          <p:attrName>style.visibility</p:attrName>
                                        </p:attrNameLst>
                                      </p:cBhvr>
                                      <p:to>
                                        <p:strVal val="visible"/>
                                      </p:to>
                                    </p:set>
                                    <p:animEffect transition="in" filter="fade">
                                      <p:cBhvr>
                                        <p:cTn id="57" dur="500"/>
                                        <p:tgtEl>
                                          <p:spTgt spid="110"/>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9"/>
                                        </p:tgtEl>
                                        <p:attrNameLst>
                                          <p:attrName>style.visibility</p:attrName>
                                        </p:attrNameLst>
                                      </p:cBhvr>
                                      <p:to>
                                        <p:strVal val="visible"/>
                                      </p:to>
                                    </p:set>
                                    <p:animEffect transition="in" filter="fade">
                                      <p:cBhvr>
                                        <p:cTn id="62" dur="500"/>
                                        <p:tgtEl>
                                          <p:spTgt spid="109"/>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66"/>
                                        </p:tgtEl>
                                        <p:attrNameLst>
                                          <p:attrName>style.visibility</p:attrName>
                                        </p:attrNameLst>
                                      </p:cBhvr>
                                      <p:to>
                                        <p:strVal val="visible"/>
                                      </p:to>
                                    </p:set>
                                    <p:anim calcmode="lin" valueType="num">
                                      <p:cBhvr additive="base">
                                        <p:cTn id="67" dur="500" fill="hold"/>
                                        <p:tgtEl>
                                          <p:spTgt spid="166"/>
                                        </p:tgtEl>
                                        <p:attrNameLst>
                                          <p:attrName>ppt_x</p:attrName>
                                        </p:attrNameLst>
                                      </p:cBhvr>
                                      <p:tavLst>
                                        <p:tav tm="0">
                                          <p:val>
                                            <p:strVal val="#ppt_x"/>
                                          </p:val>
                                        </p:tav>
                                        <p:tav tm="100000">
                                          <p:val>
                                            <p:strVal val="#ppt_x"/>
                                          </p:val>
                                        </p:tav>
                                      </p:tavLst>
                                    </p:anim>
                                    <p:anim calcmode="lin" valueType="num">
                                      <p:cBhvr additive="base">
                                        <p:cTn id="68" dur="500" fill="hold"/>
                                        <p:tgtEl>
                                          <p:spTgt spid="16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7"/>
                                        </p:tgtEl>
                                        <p:attrNameLst>
                                          <p:attrName>style.visibility</p:attrName>
                                        </p:attrNameLst>
                                      </p:cBhvr>
                                      <p:to>
                                        <p:strVal val="visible"/>
                                      </p:to>
                                    </p:set>
                                    <p:anim calcmode="lin" valueType="num">
                                      <p:cBhvr additive="base">
                                        <p:cTn id="73" dur="500" fill="hold"/>
                                        <p:tgtEl>
                                          <p:spTgt spid="167"/>
                                        </p:tgtEl>
                                        <p:attrNameLst>
                                          <p:attrName>ppt_x</p:attrName>
                                        </p:attrNameLst>
                                      </p:cBhvr>
                                      <p:tavLst>
                                        <p:tav tm="0">
                                          <p:val>
                                            <p:strVal val="#ppt_x"/>
                                          </p:val>
                                        </p:tav>
                                        <p:tav tm="100000">
                                          <p:val>
                                            <p:strVal val="#ppt_x"/>
                                          </p:val>
                                        </p:tav>
                                      </p:tavLst>
                                    </p:anim>
                                    <p:anim calcmode="lin" valueType="num">
                                      <p:cBhvr additive="base">
                                        <p:cTn id="74" dur="500" fill="hold"/>
                                        <p:tgtEl>
                                          <p:spTgt spid="16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5"/>
                                        </p:tgtEl>
                                        <p:attrNameLst>
                                          <p:attrName>style.visibility</p:attrName>
                                        </p:attrNameLst>
                                      </p:cBhvr>
                                      <p:to>
                                        <p:strVal val="visible"/>
                                      </p:to>
                                    </p:set>
                                    <p:anim calcmode="lin" valueType="num">
                                      <p:cBhvr additive="base">
                                        <p:cTn id="79" dur="500" fill="hold"/>
                                        <p:tgtEl>
                                          <p:spTgt spid="165"/>
                                        </p:tgtEl>
                                        <p:attrNameLst>
                                          <p:attrName>ppt_x</p:attrName>
                                        </p:attrNameLst>
                                      </p:cBhvr>
                                      <p:tavLst>
                                        <p:tav tm="0">
                                          <p:val>
                                            <p:strVal val="#ppt_x"/>
                                          </p:val>
                                        </p:tav>
                                        <p:tav tm="100000">
                                          <p:val>
                                            <p:strVal val="#ppt_x"/>
                                          </p:val>
                                        </p:tav>
                                      </p:tavLst>
                                    </p:anim>
                                    <p:anim calcmode="lin" valueType="num">
                                      <p:cBhvr additive="base">
                                        <p:cTn id="80" dur="500" fill="hold"/>
                                        <p:tgtEl>
                                          <p:spTgt spid="165"/>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68"/>
                                        </p:tgtEl>
                                        <p:attrNameLst>
                                          <p:attrName>style.visibility</p:attrName>
                                        </p:attrNameLst>
                                      </p:cBhvr>
                                      <p:to>
                                        <p:strVal val="visible"/>
                                      </p:to>
                                    </p:set>
                                    <p:anim calcmode="lin" valueType="num">
                                      <p:cBhvr additive="base">
                                        <p:cTn id="85" dur="500" fill="hold"/>
                                        <p:tgtEl>
                                          <p:spTgt spid="168"/>
                                        </p:tgtEl>
                                        <p:attrNameLst>
                                          <p:attrName>ppt_x</p:attrName>
                                        </p:attrNameLst>
                                      </p:cBhvr>
                                      <p:tavLst>
                                        <p:tav tm="0">
                                          <p:val>
                                            <p:strVal val="#ppt_x"/>
                                          </p:val>
                                        </p:tav>
                                        <p:tav tm="100000">
                                          <p:val>
                                            <p:strVal val="#ppt_x"/>
                                          </p:val>
                                        </p:tav>
                                      </p:tavLst>
                                    </p:anim>
                                    <p:anim calcmode="lin" valueType="num">
                                      <p:cBhvr additive="base">
                                        <p:cTn id="86" dur="500" fill="hold"/>
                                        <p:tgtEl>
                                          <p:spTgt spid="16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117"/>
                                        </p:tgtEl>
                                        <p:attrNameLst>
                                          <p:attrName>style.visibility</p:attrName>
                                        </p:attrNameLst>
                                      </p:cBhvr>
                                      <p:to>
                                        <p:strVal val="visible"/>
                                      </p:to>
                                    </p:set>
                                    <p:animEffect transition="in" filter="fade">
                                      <p:cBhvr>
                                        <p:cTn id="91" dur="500"/>
                                        <p:tgtEl>
                                          <p:spTgt spid="117"/>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115"/>
                                        </p:tgtEl>
                                        <p:attrNameLst>
                                          <p:attrName>style.visibility</p:attrName>
                                        </p:attrNameLst>
                                      </p:cBhvr>
                                      <p:to>
                                        <p:strVal val="visible"/>
                                      </p:to>
                                    </p:set>
                                    <p:animEffect transition="in" filter="fade">
                                      <p:cBhvr>
                                        <p:cTn id="96" dur="500"/>
                                        <p:tgtEl>
                                          <p:spTgt spid="115"/>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118"/>
                                        </p:tgtEl>
                                        <p:attrNameLst>
                                          <p:attrName>style.visibility</p:attrName>
                                        </p:attrNameLst>
                                      </p:cBhvr>
                                      <p:to>
                                        <p:strVal val="visible"/>
                                      </p:to>
                                    </p:set>
                                    <p:animEffect transition="in" filter="fade">
                                      <p:cBhvr>
                                        <p:cTn id="101" dur="500"/>
                                        <p:tgtEl>
                                          <p:spTgt spid="118"/>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116"/>
                                        </p:tgtEl>
                                        <p:attrNameLst>
                                          <p:attrName>style.visibility</p:attrName>
                                        </p:attrNameLst>
                                      </p:cBhvr>
                                      <p:to>
                                        <p:strVal val="visible"/>
                                      </p:to>
                                    </p:set>
                                    <p:animEffect transition="in" filter="fade">
                                      <p:cBhvr>
                                        <p:cTn id="106" dur="500"/>
                                        <p:tgtEl>
                                          <p:spTgt spid="116"/>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130"/>
                                        </p:tgtEl>
                                        <p:attrNameLst>
                                          <p:attrName>style.visibility</p:attrName>
                                        </p:attrNameLst>
                                      </p:cBhvr>
                                      <p:to>
                                        <p:strVal val="visible"/>
                                      </p:to>
                                    </p:set>
                                    <p:animEffect transition="in" filter="fade">
                                      <p:cBhvr>
                                        <p:cTn id="111" dur="500"/>
                                        <p:tgtEl>
                                          <p:spTgt spid="130"/>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131"/>
                                        </p:tgtEl>
                                        <p:attrNameLst>
                                          <p:attrName>style.visibility</p:attrName>
                                        </p:attrNameLst>
                                      </p:cBhvr>
                                      <p:to>
                                        <p:strVal val="visible"/>
                                      </p:to>
                                    </p:set>
                                    <p:animEffect transition="in" filter="fade">
                                      <p:cBhvr>
                                        <p:cTn id="116" dur="500"/>
                                        <p:tgtEl>
                                          <p:spTgt spid="131"/>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132"/>
                                        </p:tgtEl>
                                        <p:attrNameLst>
                                          <p:attrName>style.visibility</p:attrName>
                                        </p:attrNameLst>
                                      </p:cBhvr>
                                      <p:to>
                                        <p:strVal val="visible"/>
                                      </p:to>
                                    </p:set>
                                    <p:animEffect transition="in" filter="fade">
                                      <p:cBhvr>
                                        <p:cTn id="121" dur="500"/>
                                        <p:tgtEl>
                                          <p:spTgt spid="132"/>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136"/>
                                        </p:tgtEl>
                                        <p:attrNameLst>
                                          <p:attrName>style.visibility</p:attrName>
                                        </p:attrNameLst>
                                      </p:cBhvr>
                                      <p:to>
                                        <p:strVal val="visible"/>
                                      </p:to>
                                    </p:set>
                                    <p:animEffect transition="in" filter="fade">
                                      <p:cBhvr>
                                        <p:cTn id="126" dur="500"/>
                                        <p:tgtEl>
                                          <p:spTgt spid="136"/>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133"/>
                                        </p:tgtEl>
                                        <p:attrNameLst>
                                          <p:attrName>style.visibility</p:attrName>
                                        </p:attrNameLst>
                                      </p:cBhvr>
                                      <p:to>
                                        <p:strVal val="visible"/>
                                      </p:to>
                                    </p:set>
                                    <p:animEffect transition="in" filter="fade">
                                      <p:cBhvr>
                                        <p:cTn id="131" dur="500"/>
                                        <p:tgtEl>
                                          <p:spTgt spid="133"/>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142"/>
                                        </p:tgtEl>
                                        <p:attrNameLst>
                                          <p:attrName>style.visibility</p:attrName>
                                        </p:attrNameLst>
                                      </p:cBhvr>
                                      <p:to>
                                        <p:strVal val="visible"/>
                                      </p:to>
                                    </p:set>
                                    <p:animEffect transition="in" filter="fade">
                                      <p:cBhvr>
                                        <p:cTn id="136" dur="500"/>
                                        <p:tgtEl>
                                          <p:spTgt spid="142"/>
                                        </p:tgtEl>
                                      </p:cBhvr>
                                    </p:animEffect>
                                  </p:childTnLst>
                                </p:cTn>
                              </p:par>
                            </p:childTnLst>
                          </p:cTn>
                        </p:par>
                      </p:childTnLst>
                    </p:cTn>
                  </p:par>
                  <p:par>
                    <p:cTn id="137" fill="hold">
                      <p:stCondLst>
                        <p:cond delay="indefinite"/>
                      </p:stCondLst>
                      <p:childTnLst>
                        <p:par>
                          <p:cTn id="138" fill="hold">
                            <p:stCondLst>
                              <p:cond delay="0"/>
                            </p:stCondLst>
                            <p:childTnLst>
                              <p:par>
                                <p:cTn id="139" presetID="10" presetClass="entr" presetSubtype="0" fill="hold" grpId="0" nodeType="clickEffect">
                                  <p:stCondLst>
                                    <p:cond delay="0"/>
                                  </p:stCondLst>
                                  <p:childTnLst>
                                    <p:set>
                                      <p:cBhvr>
                                        <p:cTn id="140" dur="1" fill="hold">
                                          <p:stCondLst>
                                            <p:cond delay="0"/>
                                          </p:stCondLst>
                                        </p:cTn>
                                        <p:tgtEl>
                                          <p:spTgt spid="143"/>
                                        </p:tgtEl>
                                        <p:attrNameLst>
                                          <p:attrName>style.visibility</p:attrName>
                                        </p:attrNameLst>
                                      </p:cBhvr>
                                      <p:to>
                                        <p:strVal val="visible"/>
                                      </p:to>
                                    </p:set>
                                    <p:animEffect transition="in" filter="fade">
                                      <p:cBhvr>
                                        <p:cTn id="141" dur="500"/>
                                        <p:tgtEl>
                                          <p:spTgt spid="143"/>
                                        </p:tgtEl>
                                      </p:cBhvr>
                                    </p:animEffect>
                                  </p:childTnLst>
                                </p:cTn>
                              </p:par>
                            </p:childTnLst>
                          </p:cTn>
                        </p:par>
                      </p:childTnLst>
                    </p:cTn>
                  </p:par>
                  <p:par>
                    <p:cTn id="142" fill="hold">
                      <p:stCondLst>
                        <p:cond delay="indefinite"/>
                      </p:stCondLst>
                      <p:childTnLst>
                        <p:par>
                          <p:cTn id="143" fill="hold">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144"/>
                                        </p:tgtEl>
                                        <p:attrNameLst>
                                          <p:attrName>style.visibility</p:attrName>
                                        </p:attrNameLst>
                                      </p:cBhvr>
                                      <p:to>
                                        <p:strVal val="visible"/>
                                      </p:to>
                                    </p:set>
                                    <p:animEffect transition="in" filter="fade">
                                      <p:cBhvr>
                                        <p:cTn id="146" dur="500"/>
                                        <p:tgtEl>
                                          <p:spTgt spid="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108" grpId="0" animBg="1"/>
      <p:bldP spid="109" grpId="0" animBg="1"/>
      <p:bldP spid="110" grpId="0" animBg="1"/>
      <p:bldP spid="111" grpId="0" animBg="1"/>
      <p:bldP spid="112" grpId="0" animBg="1"/>
      <p:bldP spid="113" grpId="0" animBg="1"/>
      <p:bldP spid="115" grpId="0" animBg="1"/>
      <p:bldP spid="116" grpId="0" animBg="1"/>
      <p:bldP spid="117" grpId="0" animBg="1"/>
      <p:bldP spid="118" grpId="0" animBg="1"/>
      <p:bldP spid="130" grpId="0" animBg="1"/>
      <p:bldP spid="131" grpId="0" animBg="1"/>
      <p:bldP spid="132" grpId="0" animBg="1"/>
      <p:bldP spid="133" grpId="0" animBg="1"/>
      <p:bldP spid="136" grpId="0" animBg="1"/>
      <p:bldP spid="142" grpId="0" animBg="1"/>
      <p:bldP spid="143" grpId="0" animBg="1"/>
      <p:bldP spid="144" grpId="0" animBg="1"/>
      <p:bldP spid="159" grpId="0"/>
      <p:bldP spid="160" grpId="0"/>
      <p:bldP spid="161" grpId="0"/>
      <p:bldP spid="162" grpId="0"/>
      <p:bldP spid="165" grpId="0"/>
      <p:bldP spid="166" grpId="0"/>
      <p:bldP spid="167" grpId="0"/>
      <p:bldP spid="168"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475BFB-E974-4F8F-B73A-369027B0DB76}"/>
              </a:ext>
            </a:extLst>
          </p:cNvPr>
          <p:cNvSpPr txBox="1"/>
          <p:nvPr/>
        </p:nvSpPr>
        <p:spPr>
          <a:xfrm>
            <a:off x="1885072" y="709766"/>
            <a:ext cx="6657144" cy="461665"/>
          </a:xfrm>
          <a:prstGeom prst="rect">
            <a:avLst/>
          </a:prstGeom>
          <a:noFill/>
        </p:spPr>
        <p:txBody>
          <a:bodyPr wrap="square" rtlCol="0">
            <a:spAutoFit/>
          </a:bodyPr>
          <a:lstStyle/>
          <a:p>
            <a:r>
              <a:rPr lang="en-US" sz="2400" b="1" dirty="0">
                <a:solidFill>
                  <a:schemeClr val="bg1"/>
                </a:solidFill>
                <a:latin typeface="Arial Black" panose="020B0A04020102020204" pitchFamily="34" charset="0"/>
              </a:rPr>
              <a:t>Level 1 commission 6x$200 = $1,200</a:t>
            </a:r>
          </a:p>
        </p:txBody>
      </p:sp>
      <p:sp>
        <p:nvSpPr>
          <p:cNvPr id="4" name="TextBox 3">
            <a:extLst>
              <a:ext uri="{FF2B5EF4-FFF2-40B4-BE49-F238E27FC236}">
                <a16:creationId xmlns:a16="http://schemas.microsoft.com/office/drawing/2014/main" id="{A99D718E-517A-40D8-BA3B-CF63A25E3D14}"/>
              </a:ext>
            </a:extLst>
          </p:cNvPr>
          <p:cNvSpPr txBox="1"/>
          <p:nvPr/>
        </p:nvSpPr>
        <p:spPr>
          <a:xfrm>
            <a:off x="3565048" y="5121463"/>
            <a:ext cx="4043436" cy="307777"/>
          </a:xfrm>
          <a:prstGeom prst="rect">
            <a:avLst/>
          </a:prstGeom>
          <a:noFill/>
          <a:scene3d>
            <a:camera prst="perspectiveRelaxedModerately"/>
            <a:lightRig rig="threePt" dir="t"/>
          </a:scene3d>
        </p:spPr>
        <p:txBody>
          <a:bodyPr wrap="square" rtlCol="0">
            <a:spAutoFit/>
          </a:bodyPr>
          <a:lstStyle/>
          <a:p>
            <a:r>
              <a:rPr lang="en-US" sz="1400" b="1" dirty="0">
                <a:solidFill>
                  <a:schemeClr val="accent1">
                    <a:lumMod val="75000"/>
                  </a:schemeClr>
                </a:solidFill>
                <a:latin typeface="Arial Black" panose="020B0A04020102020204" pitchFamily="34" charset="0"/>
              </a:rPr>
              <a:t>Level 2 commission 24x$50 = $1,200</a:t>
            </a:r>
          </a:p>
        </p:txBody>
      </p:sp>
      <p:sp>
        <p:nvSpPr>
          <p:cNvPr id="5" name="TextBox 4">
            <a:extLst>
              <a:ext uri="{FF2B5EF4-FFF2-40B4-BE49-F238E27FC236}">
                <a16:creationId xmlns:a16="http://schemas.microsoft.com/office/drawing/2014/main" id="{3189E408-AE96-4F85-B211-1675866C97D9}"/>
              </a:ext>
            </a:extLst>
          </p:cNvPr>
          <p:cNvSpPr txBox="1"/>
          <p:nvPr/>
        </p:nvSpPr>
        <p:spPr>
          <a:xfrm>
            <a:off x="2716369" y="6032598"/>
            <a:ext cx="6262163" cy="338554"/>
          </a:xfrm>
          <a:prstGeom prst="rect">
            <a:avLst/>
          </a:prstGeom>
          <a:noFill/>
        </p:spPr>
        <p:txBody>
          <a:bodyPr wrap="square" rtlCol="0">
            <a:spAutoFit/>
          </a:bodyPr>
          <a:lstStyle/>
          <a:p>
            <a:r>
              <a:rPr lang="en-US" sz="1400" b="1" dirty="0">
                <a:solidFill>
                  <a:schemeClr val="bg1"/>
                </a:solidFill>
              </a:rPr>
              <a:t>Annual renewal commissions are paid the same as original commissions</a:t>
            </a:r>
            <a:r>
              <a:rPr lang="en-US" sz="1600" b="1" dirty="0">
                <a:solidFill>
                  <a:schemeClr val="bg1"/>
                </a:solidFill>
              </a:rPr>
              <a:t>.</a:t>
            </a:r>
            <a:endParaRPr lang="en-US" sz="2400" b="1" dirty="0">
              <a:solidFill>
                <a:schemeClr val="bg1"/>
              </a:solidFill>
            </a:endParaRPr>
          </a:p>
        </p:txBody>
      </p:sp>
      <p:sp>
        <p:nvSpPr>
          <p:cNvPr id="7" name="TextBox 6">
            <a:extLst>
              <a:ext uri="{FF2B5EF4-FFF2-40B4-BE49-F238E27FC236}">
                <a16:creationId xmlns:a16="http://schemas.microsoft.com/office/drawing/2014/main" id="{8166BE13-D7EC-4CAB-8007-1A7FA2B4D656}"/>
              </a:ext>
            </a:extLst>
          </p:cNvPr>
          <p:cNvSpPr txBox="1"/>
          <p:nvPr/>
        </p:nvSpPr>
        <p:spPr>
          <a:xfrm>
            <a:off x="1522958" y="5287535"/>
            <a:ext cx="7893269" cy="553998"/>
          </a:xfrm>
          <a:prstGeom prst="rect">
            <a:avLst/>
          </a:prstGeom>
          <a:noFill/>
        </p:spPr>
        <p:txBody>
          <a:bodyPr wrap="square" rtlCol="0">
            <a:spAutoFit/>
          </a:bodyPr>
          <a:lstStyle/>
          <a:p>
            <a:pPr algn="ctr"/>
            <a:endParaRPr lang="en-US" sz="1200" dirty="0"/>
          </a:p>
          <a:p>
            <a:pPr algn="ctr"/>
            <a:r>
              <a:rPr lang="en-US" b="1" dirty="0">
                <a:solidFill>
                  <a:schemeClr val="bg1"/>
                </a:solidFill>
                <a:latin typeface="Arial Black" panose="020B0A04020102020204" pitchFamily="34" charset="0"/>
              </a:rPr>
              <a:t>Total: $2,400 weekly times 44 weeks = $105,600 annually</a:t>
            </a:r>
            <a:endParaRPr lang="en-US" sz="2400" b="1" dirty="0">
              <a:solidFill>
                <a:schemeClr val="bg1"/>
              </a:solidFill>
              <a:latin typeface="Arial Black" panose="020B0A04020102020204" pitchFamily="34" charset="0"/>
            </a:endParaRPr>
          </a:p>
        </p:txBody>
      </p:sp>
      <p:sp>
        <p:nvSpPr>
          <p:cNvPr id="28" name="Oval 27">
            <a:extLst>
              <a:ext uri="{FF2B5EF4-FFF2-40B4-BE49-F238E27FC236}">
                <a16:creationId xmlns:a16="http://schemas.microsoft.com/office/drawing/2014/main" id="{33AFBD5A-30E3-49CF-8552-418E9A309DB6}"/>
              </a:ext>
            </a:extLst>
          </p:cNvPr>
          <p:cNvSpPr/>
          <p:nvPr/>
        </p:nvSpPr>
        <p:spPr>
          <a:xfrm flipH="1">
            <a:off x="2837190" y="4137255"/>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1BF3EFB8-7A0A-40F6-A23C-71A81C969CE2}"/>
              </a:ext>
            </a:extLst>
          </p:cNvPr>
          <p:cNvSpPr/>
          <p:nvPr/>
        </p:nvSpPr>
        <p:spPr>
          <a:xfrm>
            <a:off x="2568609" y="2998708"/>
            <a:ext cx="813446" cy="492011"/>
          </a:xfrm>
          <a:prstGeom prst="ellipse">
            <a:avLst/>
          </a:prstGeom>
          <a:solidFill>
            <a:schemeClr val="bg1"/>
          </a:solidFill>
          <a:scene3d>
            <a:camera prst="perspective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952ECF9-938A-4A48-BE83-FA2F71384F6F}"/>
              </a:ext>
            </a:extLst>
          </p:cNvPr>
          <p:cNvCxnSpPr>
            <a:cxnSpLocks/>
          </p:cNvCxnSpPr>
          <p:nvPr/>
        </p:nvCxnSpPr>
        <p:spPr>
          <a:xfrm flipH="1">
            <a:off x="3736662" y="2097912"/>
            <a:ext cx="22858" cy="524738"/>
          </a:xfrm>
          <a:prstGeom prst="straightConnector1">
            <a:avLst/>
          </a:prstGeom>
          <a:ln>
            <a:noFill/>
            <a:tailEnd type="triangle"/>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E3DD9E9F-E7B1-474C-8866-108BFE95ABAB}"/>
              </a:ext>
            </a:extLst>
          </p:cNvPr>
          <p:cNvSpPr/>
          <p:nvPr/>
        </p:nvSpPr>
        <p:spPr>
          <a:xfrm>
            <a:off x="3672240" y="1146475"/>
            <a:ext cx="1431621" cy="840278"/>
          </a:xfrm>
          <a:prstGeom prst="ellipse">
            <a:avLst/>
          </a:prstGeom>
          <a:solidFill>
            <a:srgbClr val="FF0000"/>
          </a:solidFill>
          <a:ln>
            <a:solidFill>
              <a:schemeClr val="accent5"/>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8" name="TextBox 57">
            <a:extLst>
              <a:ext uri="{FF2B5EF4-FFF2-40B4-BE49-F238E27FC236}">
                <a16:creationId xmlns:a16="http://schemas.microsoft.com/office/drawing/2014/main" id="{0E4C0067-BE0F-4E58-9A9B-734AE03D2FC2}"/>
              </a:ext>
            </a:extLst>
          </p:cNvPr>
          <p:cNvSpPr txBox="1"/>
          <p:nvPr/>
        </p:nvSpPr>
        <p:spPr>
          <a:xfrm>
            <a:off x="3985837" y="1382706"/>
            <a:ext cx="689440" cy="400110"/>
          </a:xfrm>
          <a:prstGeom prst="rect">
            <a:avLst/>
          </a:prstGeom>
          <a:noFill/>
        </p:spPr>
        <p:txBody>
          <a:bodyPr wrap="square" rtlCol="0">
            <a:spAutoFit/>
          </a:bodyPr>
          <a:lstStyle/>
          <a:p>
            <a:pPr algn="ctr"/>
            <a:r>
              <a:rPr lang="en-US" sz="2000" dirty="0"/>
              <a:t>You</a:t>
            </a:r>
            <a:endParaRPr lang="en-US" sz="1050" dirty="0"/>
          </a:p>
        </p:txBody>
      </p:sp>
      <p:cxnSp>
        <p:nvCxnSpPr>
          <p:cNvPr id="59" name="Straight Arrow Connector 58">
            <a:extLst>
              <a:ext uri="{FF2B5EF4-FFF2-40B4-BE49-F238E27FC236}">
                <a16:creationId xmlns:a16="http://schemas.microsoft.com/office/drawing/2014/main" id="{1E29B1F8-48D3-471B-AD30-4E788E876B7C}"/>
              </a:ext>
            </a:extLst>
          </p:cNvPr>
          <p:cNvCxnSpPr>
            <a:cxnSpLocks/>
          </p:cNvCxnSpPr>
          <p:nvPr/>
        </p:nvCxnSpPr>
        <p:spPr>
          <a:xfrm flipH="1">
            <a:off x="2901250" y="1794038"/>
            <a:ext cx="810618" cy="1166718"/>
          </a:xfrm>
          <a:prstGeom prst="straightConnector1">
            <a:avLst/>
          </a:prstGeom>
          <a:ln w="28575">
            <a:tailEnd type="triangle"/>
          </a:ln>
          <a:scene3d>
            <a:camera prst="perspectiveLeft"/>
            <a:lightRig rig="threePt" dir="t"/>
          </a:scene3d>
        </p:spPr>
        <p:style>
          <a:lnRef idx="1">
            <a:schemeClr val="dk1"/>
          </a:lnRef>
          <a:fillRef idx="0">
            <a:schemeClr val="dk1"/>
          </a:fillRef>
          <a:effectRef idx="0">
            <a:schemeClr val="dk1"/>
          </a:effectRef>
          <a:fontRef idx="minor">
            <a:schemeClr val="tx1"/>
          </a:fontRef>
        </p:style>
      </p:cxnSp>
      <p:sp>
        <p:nvSpPr>
          <p:cNvPr id="87" name="TextBox 86">
            <a:extLst>
              <a:ext uri="{FF2B5EF4-FFF2-40B4-BE49-F238E27FC236}">
                <a16:creationId xmlns:a16="http://schemas.microsoft.com/office/drawing/2014/main" id="{066451E9-A5D5-4B44-B0A4-2717803E4C63}"/>
              </a:ext>
            </a:extLst>
          </p:cNvPr>
          <p:cNvSpPr txBox="1"/>
          <p:nvPr/>
        </p:nvSpPr>
        <p:spPr>
          <a:xfrm>
            <a:off x="3279276" y="225183"/>
            <a:ext cx="4329208" cy="461665"/>
          </a:xfrm>
          <a:prstGeom prst="rect">
            <a:avLst/>
          </a:prstGeom>
          <a:noFill/>
        </p:spPr>
        <p:txBody>
          <a:bodyPr wrap="square" rtlCol="0">
            <a:spAutoFit/>
          </a:bodyPr>
          <a:lstStyle/>
          <a:p>
            <a:r>
              <a:rPr lang="en-US" sz="2400" b="1" dirty="0">
                <a:solidFill>
                  <a:schemeClr val="bg1"/>
                </a:solidFill>
                <a:latin typeface="Arial Black" panose="020B0A04020102020204" pitchFamily="34" charset="0"/>
              </a:rPr>
              <a:t>6 X 4 Success Plan</a:t>
            </a:r>
            <a:endParaRPr lang="en-US" sz="2000" b="1" dirty="0">
              <a:solidFill>
                <a:schemeClr val="bg1"/>
              </a:solidFill>
              <a:latin typeface="Arial Black" panose="020B0A04020102020204" pitchFamily="34" charset="0"/>
            </a:endParaRPr>
          </a:p>
        </p:txBody>
      </p:sp>
      <p:cxnSp>
        <p:nvCxnSpPr>
          <p:cNvPr id="100" name="Straight Arrow Connector 99">
            <a:extLst>
              <a:ext uri="{FF2B5EF4-FFF2-40B4-BE49-F238E27FC236}">
                <a16:creationId xmlns:a16="http://schemas.microsoft.com/office/drawing/2014/main" id="{A4989E35-F23E-4A78-96EE-A5016F969BAD}"/>
              </a:ext>
            </a:extLst>
          </p:cNvPr>
          <p:cNvCxnSpPr>
            <a:cxnSpLocks/>
          </p:cNvCxnSpPr>
          <p:nvPr/>
        </p:nvCxnSpPr>
        <p:spPr>
          <a:xfrm>
            <a:off x="5051821" y="1863697"/>
            <a:ext cx="1118168" cy="39765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02" name="Straight Arrow Connector 101">
            <a:extLst>
              <a:ext uri="{FF2B5EF4-FFF2-40B4-BE49-F238E27FC236}">
                <a16:creationId xmlns:a16="http://schemas.microsoft.com/office/drawing/2014/main" id="{72110C4E-799C-4F45-8BD0-0231BCA36409}"/>
              </a:ext>
            </a:extLst>
          </p:cNvPr>
          <p:cNvCxnSpPr>
            <a:cxnSpLocks/>
          </p:cNvCxnSpPr>
          <p:nvPr/>
        </p:nvCxnSpPr>
        <p:spPr>
          <a:xfrm>
            <a:off x="3113532" y="3466591"/>
            <a:ext cx="186591" cy="78499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8" name="Oval 107">
            <a:extLst>
              <a:ext uri="{FF2B5EF4-FFF2-40B4-BE49-F238E27FC236}">
                <a16:creationId xmlns:a16="http://schemas.microsoft.com/office/drawing/2014/main" id="{3FD02C81-2CAB-46E7-8C79-90DA4B49DA44}"/>
              </a:ext>
            </a:extLst>
          </p:cNvPr>
          <p:cNvSpPr/>
          <p:nvPr/>
        </p:nvSpPr>
        <p:spPr>
          <a:xfrm flipH="1">
            <a:off x="3360906" y="4508913"/>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val 108">
            <a:extLst>
              <a:ext uri="{FF2B5EF4-FFF2-40B4-BE49-F238E27FC236}">
                <a16:creationId xmlns:a16="http://schemas.microsoft.com/office/drawing/2014/main" id="{97E8AAA7-124C-4CC5-8A91-F82611134AC1}"/>
              </a:ext>
            </a:extLst>
          </p:cNvPr>
          <p:cNvSpPr/>
          <p:nvPr/>
        </p:nvSpPr>
        <p:spPr>
          <a:xfrm flipH="1">
            <a:off x="2911444" y="4528631"/>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val 109">
            <a:extLst>
              <a:ext uri="{FF2B5EF4-FFF2-40B4-BE49-F238E27FC236}">
                <a16:creationId xmlns:a16="http://schemas.microsoft.com/office/drawing/2014/main" id="{671943B0-1E28-4B9B-86BF-00198AFDB74F}"/>
              </a:ext>
            </a:extLst>
          </p:cNvPr>
          <p:cNvSpPr/>
          <p:nvPr/>
        </p:nvSpPr>
        <p:spPr>
          <a:xfrm flipH="1">
            <a:off x="3276302" y="4140476"/>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Oval 110">
            <a:extLst>
              <a:ext uri="{FF2B5EF4-FFF2-40B4-BE49-F238E27FC236}">
                <a16:creationId xmlns:a16="http://schemas.microsoft.com/office/drawing/2014/main" id="{91159255-5E1A-47FD-9957-9726A800CF9D}"/>
              </a:ext>
            </a:extLst>
          </p:cNvPr>
          <p:cNvSpPr/>
          <p:nvPr/>
        </p:nvSpPr>
        <p:spPr>
          <a:xfrm>
            <a:off x="3473306" y="2905470"/>
            <a:ext cx="813446" cy="492011"/>
          </a:xfrm>
          <a:prstGeom prst="ellipse">
            <a:avLst/>
          </a:prstGeom>
          <a:solidFill>
            <a:schemeClr val="bg1"/>
          </a:solidFill>
          <a:scene3d>
            <a:camera prst="perspective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Oval 111">
            <a:extLst>
              <a:ext uri="{FF2B5EF4-FFF2-40B4-BE49-F238E27FC236}">
                <a16:creationId xmlns:a16="http://schemas.microsoft.com/office/drawing/2014/main" id="{C37D148D-7176-4F1E-8D54-2763DDE82C57}"/>
              </a:ext>
            </a:extLst>
          </p:cNvPr>
          <p:cNvSpPr/>
          <p:nvPr/>
        </p:nvSpPr>
        <p:spPr>
          <a:xfrm>
            <a:off x="4238375" y="2703343"/>
            <a:ext cx="813446" cy="492011"/>
          </a:xfrm>
          <a:prstGeom prst="ellipse">
            <a:avLst/>
          </a:prstGeom>
          <a:solidFill>
            <a:schemeClr val="bg1"/>
          </a:solidFill>
          <a:scene3d>
            <a:camera prst="perspective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D7DC6734-83DE-41AC-B025-A27F73F9DCFB}"/>
              </a:ext>
            </a:extLst>
          </p:cNvPr>
          <p:cNvSpPr/>
          <p:nvPr/>
        </p:nvSpPr>
        <p:spPr>
          <a:xfrm>
            <a:off x="5091345" y="2534171"/>
            <a:ext cx="813446" cy="492011"/>
          </a:xfrm>
          <a:prstGeom prst="ellipse">
            <a:avLst/>
          </a:prstGeom>
          <a:solidFill>
            <a:schemeClr val="bg1"/>
          </a:solidFill>
          <a:scene3d>
            <a:camera prst="isometricOffAxis1Righ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Oval 114">
            <a:extLst>
              <a:ext uri="{FF2B5EF4-FFF2-40B4-BE49-F238E27FC236}">
                <a16:creationId xmlns:a16="http://schemas.microsoft.com/office/drawing/2014/main" id="{8B4DC404-C3BB-4E75-BC13-0BDD07487F5F}"/>
              </a:ext>
            </a:extLst>
          </p:cNvPr>
          <p:cNvSpPr/>
          <p:nvPr/>
        </p:nvSpPr>
        <p:spPr>
          <a:xfrm flipH="1">
            <a:off x="3946373" y="4468513"/>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Oval 115">
            <a:extLst>
              <a:ext uri="{FF2B5EF4-FFF2-40B4-BE49-F238E27FC236}">
                <a16:creationId xmlns:a16="http://schemas.microsoft.com/office/drawing/2014/main" id="{5CF2D145-E3E6-412D-89D1-2F8C53EECE87}"/>
              </a:ext>
            </a:extLst>
          </p:cNvPr>
          <p:cNvSpPr/>
          <p:nvPr/>
        </p:nvSpPr>
        <p:spPr>
          <a:xfrm flipH="1">
            <a:off x="4375427" y="4414998"/>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Oval 116">
            <a:extLst>
              <a:ext uri="{FF2B5EF4-FFF2-40B4-BE49-F238E27FC236}">
                <a16:creationId xmlns:a16="http://schemas.microsoft.com/office/drawing/2014/main" id="{F823A871-173E-4F13-9913-7EF27A28E4A6}"/>
              </a:ext>
            </a:extLst>
          </p:cNvPr>
          <p:cNvSpPr/>
          <p:nvPr/>
        </p:nvSpPr>
        <p:spPr>
          <a:xfrm flipH="1">
            <a:off x="3781562" y="4099694"/>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Oval 117">
            <a:extLst>
              <a:ext uri="{FF2B5EF4-FFF2-40B4-BE49-F238E27FC236}">
                <a16:creationId xmlns:a16="http://schemas.microsoft.com/office/drawing/2014/main" id="{5A8EC322-69B8-40F8-AB86-79FEBEEED918}"/>
              </a:ext>
            </a:extLst>
          </p:cNvPr>
          <p:cNvSpPr/>
          <p:nvPr/>
        </p:nvSpPr>
        <p:spPr>
          <a:xfrm flipH="1">
            <a:off x="4219803" y="4042423"/>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7" name="Straight Arrow Connector 126">
            <a:extLst>
              <a:ext uri="{FF2B5EF4-FFF2-40B4-BE49-F238E27FC236}">
                <a16:creationId xmlns:a16="http://schemas.microsoft.com/office/drawing/2014/main" id="{13EEB5E4-BEE8-489D-9EA1-B200CAF37851}"/>
              </a:ext>
            </a:extLst>
          </p:cNvPr>
          <p:cNvCxnSpPr>
            <a:cxnSpLocks/>
            <a:stCxn id="52" idx="3"/>
          </p:cNvCxnSpPr>
          <p:nvPr/>
        </p:nvCxnSpPr>
        <p:spPr>
          <a:xfrm flipH="1">
            <a:off x="3800618" y="1863697"/>
            <a:ext cx="81278" cy="1038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29" name="Straight Arrow Connector 128">
            <a:extLst>
              <a:ext uri="{FF2B5EF4-FFF2-40B4-BE49-F238E27FC236}">
                <a16:creationId xmlns:a16="http://schemas.microsoft.com/office/drawing/2014/main" id="{73F62DC2-7AEA-440C-9600-CB790AD5EC02}"/>
              </a:ext>
            </a:extLst>
          </p:cNvPr>
          <p:cNvCxnSpPr>
            <a:cxnSpLocks/>
            <a:stCxn id="52" idx="4"/>
          </p:cNvCxnSpPr>
          <p:nvPr/>
        </p:nvCxnSpPr>
        <p:spPr>
          <a:xfrm>
            <a:off x="4388051" y="1986753"/>
            <a:ext cx="107084" cy="72695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30" name="Oval 129">
            <a:extLst>
              <a:ext uri="{FF2B5EF4-FFF2-40B4-BE49-F238E27FC236}">
                <a16:creationId xmlns:a16="http://schemas.microsoft.com/office/drawing/2014/main" id="{0F89D89A-C1B3-492A-93A0-A26464DC8ED4}"/>
              </a:ext>
            </a:extLst>
          </p:cNvPr>
          <p:cNvSpPr/>
          <p:nvPr/>
        </p:nvSpPr>
        <p:spPr>
          <a:xfrm flipH="1">
            <a:off x="4698408" y="3968922"/>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latin typeface="Arial Black" panose="020B0A04020102020204" pitchFamily="34" charset="0"/>
            </a:endParaRPr>
          </a:p>
        </p:txBody>
      </p:sp>
      <p:sp>
        <p:nvSpPr>
          <p:cNvPr id="131" name="Oval 130">
            <a:extLst>
              <a:ext uri="{FF2B5EF4-FFF2-40B4-BE49-F238E27FC236}">
                <a16:creationId xmlns:a16="http://schemas.microsoft.com/office/drawing/2014/main" id="{6C53DA6E-C6A5-4799-B836-FDA17ADDE6FE}"/>
              </a:ext>
            </a:extLst>
          </p:cNvPr>
          <p:cNvSpPr/>
          <p:nvPr/>
        </p:nvSpPr>
        <p:spPr>
          <a:xfrm flipH="1">
            <a:off x="5119628" y="3859914"/>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Oval 131">
            <a:extLst>
              <a:ext uri="{FF2B5EF4-FFF2-40B4-BE49-F238E27FC236}">
                <a16:creationId xmlns:a16="http://schemas.microsoft.com/office/drawing/2014/main" id="{5A03245F-6AB1-4781-BBCD-399E8F698FDB}"/>
              </a:ext>
            </a:extLst>
          </p:cNvPr>
          <p:cNvSpPr/>
          <p:nvPr/>
        </p:nvSpPr>
        <p:spPr>
          <a:xfrm flipH="1">
            <a:off x="4813668" y="4211113"/>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Oval 132">
            <a:extLst>
              <a:ext uri="{FF2B5EF4-FFF2-40B4-BE49-F238E27FC236}">
                <a16:creationId xmlns:a16="http://schemas.microsoft.com/office/drawing/2014/main" id="{0A35CF25-3314-4670-B7E5-EDB62896CB4C}"/>
              </a:ext>
            </a:extLst>
          </p:cNvPr>
          <p:cNvSpPr/>
          <p:nvPr/>
        </p:nvSpPr>
        <p:spPr>
          <a:xfrm flipH="1">
            <a:off x="5633733" y="3761570"/>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4" name="Straight Arrow Connector 133">
            <a:extLst>
              <a:ext uri="{FF2B5EF4-FFF2-40B4-BE49-F238E27FC236}">
                <a16:creationId xmlns:a16="http://schemas.microsoft.com/office/drawing/2014/main" id="{419644F4-A603-4C3C-B2D4-32C92FEA7DC6}"/>
              </a:ext>
            </a:extLst>
          </p:cNvPr>
          <p:cNvCxnSpPr>
            <a:cxnSpLocks/>
          </p:cNvCxnSpPr>
          <p:nvPr/>
        </p:nvCxnSpPr>
        <p:spPr>
          <a:xfrm>
            <a:off x="3981976" y="3426776"/>
            <a:ext cx="201593" cy="65897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35" name="Straight Arrow Connector 134">
            <a:extLst>
              <a:ext uri="{FF2B5EF4-FFF2-40B4-BE49-F238E27FC236}">
                <a16:creationId xmlns:a16="http://schemas.microsoft.com/office/drawing/2014/main" id="{05D1D794-2FBA-4CCD-BD7F-77BE83A5E261}"/>
              </a:ext>
            </a:extLst>
          </p:cNvPr>
          <p:cNvCxnSpPr>
            <a:cxnSpLocks/>
          </p:cNvCxnSpPr>
          <p:nvPr/>
        </p:nvCxnSpPr>
        <p:spPr>
          <a:xfrm>
            <a:off x="4875506" y="1971325"/>
            <a:ext cx="484247" cy="5492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36" name="Oval 135">
            <a:extLst>
              <a:ext uri="{FF2B5EF4-FFF2-40B4-BE49-F238E27FC236}">
                <a16:creationId xmlns:a16="http://schemas.microsoft.com/office/drawing/2014/main" id="{ED42F86E-C316-4FB8-922C-1A7EBE350CC3}"/>
              </a:ext>
            </a:extLst>
          </p:cNvPr>
          <p:cNvSpPr/>
          <p:nvPr/>
        </p:nvSpPr>
        <p:spPr>
          <a:xfrm flipH="1">
            <a:off x="5230323" y="4255641"/>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7" name="Straight Arrow Connector 136">
            <a:extLst>
              <a:ext uri="{FF2B5EF4-FFF2-40B4-BE49-F238E27FC236}">
                <a16:creationId xmlns:a16="http://schemas.microsoft.com/office/drawing/2014/main" id="{A4C31128-0FED-43AB-81AB-9354C32AE9B7}"/>
              </a:ext>
            </a:extLst>
          </p:cNvPr>
          <p:cNvCxnSpPr>
            <a:cxnSpLocks/>
          </p:cNvCxnSpPr>
          <p:nvPr/>
        </p:nvCxnSpPr>
        <p:spPr>
          <a:xfrm>
            <a:off x="5633733" y="2976666"/>
            <a:ext cx="310582" cy="77164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2" name="Oval 141">
            <a:extLst>
              <a:ext uri="{FF2B5EF4-FFF2-40B4-BE49-F238E27FC236}">
                <a16:creationId xmlns:a16="http://schemas.microsoft.com/office/drawing/2014/main" id="{2876D08E-A67D-40A9-AB01-D3B4CCC8F09E}"/>
              </a:ext>
            </a:extLst>
          </p:cNvPr>
          <p:cNvSpPr/>
          <p:nvPr/>
        </p:nvSpPr>
        <p:spPr>
          <a:xfrm flipH="1">
            <a:off x="6018005" y="3559736"/>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Oval 142">
            <a:extLst>
              <a:ext uri="{FF2B5EF4-FFF2-40B4-BE49-F238E27FC236}">
                <a16:creationId xmlns:a16="http://schemas.microsoft.com/office/drawing/2014/main" id="{169DFAC5-5C54-4799-A6DB-69FE04200059}"/>
              </a:ext>
            </a:extLst>
          </p:cNvPr>
          <p:cNvSpPr/>
          <p:nvPr/>
        </p:nvSpPr>
        <p:spPr>
          <a:xfrm flipH="1">
            <a:off x="5815790" y="4147191"/>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Oval 143">
            <a:extLst>
              <a:ext uri="{FF2B5EF4-FFF2-40B4-BE49-F238E27FC236}">
                <a16:creationId xmlns:a16="http://schemas.microsoft.com/office/drawing/2014/main" id="{B650772F-4B9F-4111-8DE4-22C725ACA55E}"/>
              </a:ext>
            </a:extLst>
          </p:cNvPr>
          <p:cNvSpPr/>
          <p:nvPr/>
        </p:nvSpPr>
        <p:spPr>
          <a:xfrm flipH="1">
            <a:off x="6205090" y="3952290"/>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TextBox 158">
            <a:extLst>
              <a:ext uri="{FF2B5EF4-FFF2-40B4-BE49-F238E27FC236}">
                <a16:creationId xmlns:a16="http://schemas.microsoft.com/office/drawing/2014/main" id="{96E67852-F428-4EB8-A0EE-51B4E91EBD19}"/>
              </a:ext>
            </a:extLst>
          </p:cNvPr>
          <p:cNvSpPr txBox="1"/>
          <p:nvPr/>
        </p:nvSpPr>
        <p:spPr>
          <a:xfrm>
            <a:off x="3628232" y="3003306"/>
            <a:ext cx="482242" cy="261610"/>
          </a:xfrm>
          <a:prstGeom prst="rect">
            <a:avLst/>
          </a:prstGeom>
          <a:noFill/>
        </p:spPr>
        <p:txBody>
          <a:bodyPr wrap="square" rtlCol="0">
            <a:spAutoFit/>
          </a:bodyPr>
          <a:lstStyle/>
          <a:p>
            <a:r>
              <a:rPr lang="en-US" sz="1100" dirty="0"/>
              <a:t>$200</a:t>
            </a:r>
          </a:p>
        </p:txBody>
      </p:sp>
      <p:sp>
        <p:nvSpPr>
          <p:cNvPr id="160" name="TextBox 159">
            <a:extLst>
              <a:ext uri="{FF2B5EF4-FFF2-40B4-BE49-F238E27FC236}">
                <a16:creationId xmlns:a16="http://schemas.microsoft.com/office/drawing/2014/main" id="{98ED20F9-BD7F-40B7-B46C-5A0F7D815DCC}"/>
              </a:ext>
            </a:extLst>
          </p:cNvPr>
          <p:cNvSpPr txBox="1"/>
          <p:nvPr/>
        </p:nvSpPr>
        <p:spPr>
          <a:xfrm>
            <a:off x="2696917" y="3115367"/>
            <a:ext cx="475694" cy="261610"/>
          </a:xfrm>
          <a:prstGeom prst="rect">
            <a:avLst/>
          </a:prstGeom>
          <a:noFill/>
        </p:spPr>
        <p:txBody>
          <a:bodyPr wrap="square" rtlCol="0">
            <a:spAutoFit/>
          </a:bodyPr>
          <a:lstStyle/>
          <a:p>
            <a:r>
              <a:rPr lang="en-US" sz="1100" dirty="0"/>
              <a:t>$200</a:t>
            </a:r>
          </a:p>
        </p:txBody>
      </p:sp>
      <p:sp>
        <p:nvSpPr>
          <p:cNvPr id="161" name="TextBox 160">
            <a:extLst>
              <a:ext uri="{FF2B5EF4-FFF2-40B4-BE49-F238E27FC236}">
                <a16:creationId xmlns:a16="http://schemas.microsoft.com/office/drawing/2014/main" id="{62198EAC-7D27-4888-B257-E516A12F3D18}"/>
              </a:ext>
            </a:extLst>
          </p:cNvPr>
          <p:cNvSpPr txBox="1"/>
          <p:nvPr/>
        </p:nvSpPr>
        <p:spPr>
          <a:xfrm>
            <a:off x="4415585" y="2829951"/>
            <a:ext cx="475694" cy="261610"/>
          </a:xfrm>
          <a:prstGeom prst="rect">
            <a:avLst/>
          </a:prstGeom>
          <a:noFill/>
        </p:spPr>
        <p:txBody>
          <a:bodyPr wrap="square" rtlCol="0">
            <a:spAutoFit/>
          </a:bodyPr>
          <a:lstStyle/>
          <a:p>
            <a:r>
              <a:rPr lang="en-US" sz="1100" dirty="0"/>
              <a:t>$200</a:t>
            </a:r>
          </a:p>
        </p:txBody>
      </p:sp>
      <p:sp>
        <p:nvSpPr>
          <p:cNvPr id="162" name="TextBox 161">
            <a:extLst>
              <a:ext uri="{FF2B5EF4-FFF2-40B4-BE49-F238E27FC236}">
                <a16:creationId xmlns:a16="http://schemas.microsoft.com/office/drawing/2014/main" id="{C4A73BF9-F4D8-404D-8184-C47D588ED2A2}"/>
              </a:ext>
            </a:extLst>
          </p:cNvPr>
          <p:cNvSpPr txBox="1"/>
          <p:nvPr/>
        </p:nvSpPr>
        <p:spPr>
          <a:xfrm>
            <a:off x="5231746" y="2612648"/>
            <a:ext cx="475694" cy="261610"/>
          </a:xfrm>
          <a:prstGeom prst="rect">
            <a:avLst/>
          </a:prstGeom>
          <a:noFill/>
          <a:scene3d>
            <a:camera prst="perspectiveLeft"/>
            <a:lightRig rig="threePt" dir="t"/>
          </a:scene3d>
        </p:spPr>
        <p:txBody>
          <a:bodyPr wrap="square" rtlCol="0">
            <a:spAutoFit/>
          </a:bodyPr>
          <a:lstStyle/>
          <a:p>
            <a:r>
              <a:rPr lang="en-US" sz="1100" dirty="0"/>
              <a:t>$200</a:t>
            </a:r>
          </a:p>
        </p:txBody>
      </p:sp>
      <p:sp>
        <p:nvSpPr>
          <p:cNvPr id="165" name="TextBox 164">
            <a:extLst>
              <a:ext uri="{FF2B5EF4-FFF2-40B4-BE49-F238E27FC236}">
                <a16:creationId xmlns:a16="http://schemas.microsoft.com/office/drawing/2014/main" id="{C260D27D-42BC-438C-89D9-9607F59F1ED5}"/>
              </a:ext>
            </a:extLst>
          </p:cNvPr>
          <p:cNvSpPr txBox="1"/>
          <p:nvPr/>
        </p:nvSpPr>
        <p:spPr>
          <a:xfrm>
            <a:off x="2901250" y="4573332"/>
            <a:ext cx="420174" cy="261610"/>
          </a:xfrm>
          <a:prstGeom prst="rect">
            <a:avLst/>
          </a:prstGeom>
          <a:noFill/>
        </p:spPr>
        <p:txBody>
          <a:bodyPr wrap="square" rtlCol="0">
            <a:spAutoFit/>
          </a:bodyPr>
          <a:lstStyle/>
          <a:p>
            <a:r>
              <a:rPr lang="en-US" sz="1100" dirty="0"/>
              <a:t>$50</a:t>
            </a:r>
          </a:p>
        </p:txBody>
      </p:sp>
      <p:sp>
        <p:nvSpPr>
          <p:cNvPr id="166" name="TextBox 165">
            <a:extLst>
              <a:ext uri="{FF2B5EF4-FFF2-40B4-BE49-F238E27FC236}">
                <a16:creationId xmlns:a16="http://schemas.microsoft.com/office/drawing/2014/main" id="{26807983-DE11-4AD6-8D37-54739D9F24FC}"/>
              </a:ext>
            </a:extLst>
          </p:cNvPr>
          <p:cNvSpPr txBox="1"/>
          <p:nvPr/>
        </p:nvSpPr>
        <p:spPr>
          <a:xfrm>
            <a:off x="2830865" y="4183521"/>
            <a:ext cx="475694" cy="261610"/>
          </a:xfrm>
          <a:prstGeom prst="rect">
            <a:avLst/>
          </a:prstGeom>
          <a:noFill/>
        </p:spPr>
        <p:txBody>
          <a:bodyPr wrap="square" rtlCol="0">
            <a:spAutoFit/>
          </a:bodyPr>
          <a:lstStyle/>
          <a:p>
            <a:r>
              <a:rPr lang="en-US" sz="1100" dirty="0"/>
              <a:t>$50</a:t>
            </a:r>
          </a:p>
        </p:txBody>
      </p:sp>
      <p:sp>
        <p:nvSpPr>
          <p:cNvPr id="167" name="TextBox 166">
            <a:extLst>
              <a:ext uri="{FF2B5EF4-FFF2-40B4-BE49-F238E27FC236}">
                <a16:creationId xmlns:a16="http://schemas.microsoft.com/office/drawing/2014/main" id="{4BF9A3C2-19BD-4ABA-B802-3AA1DEC24ED2}"/>
              </a:ext>
            </a:extLst>
          </p:cNvPr>
          <p:cNvSpPr txBox="1"/>
          <p:nvPr/>
        </p:nvSpPr>
        <p:spPr>
          <a:xfrm>
            <a:off x="3275431" y="4186625"/>
            <a:ext cx="475694" cy="261610"/>
          </a:xfrm>
          <a:prstGeom prst="rect">
            <a:avLst/>
          </a:prstGeom>
          <a:noFill/>
        </p:spPr>
        <p:txBody>
          <a:bodyPr wrap="square" rtlCol="0">
            <a:spAutoFit/>
          </a:bodyPr>
          <a:lstStyle/>
          <a:p>
            <a:r>
              <a:rPr lang="en-US" sz="1100" dirty="0"/>
              <a:t>$50</a:t>
            </a:r>
          </a:p>
        </p:txBody>
      </p:sp>
      <p:sp>
        <p:nvSpPr>
          <p:cNvPr id="168" name="TextBox 167">
            <a:extLst>
              <a:ext uri="{FF2B5EF4-FFF2-40B4-BE49-F238E27FC236}">
                <a16:creationId xmlns:a16="http://schemas.microsoft.com/office/drawing/2014/main" id="{D1FE73A9-8AF5-43FC-A14B-368C975765A3}"/>
              </a:ext>
            </a:extLst>
          </p:cNvPr>
          <p:cNvSpPr txBox="1"/>
          <p:nvPr/>
        </p:nvSpPr>
        <p:spPr>
          <a:xfrm>
            <a:off x="3340774" y="4566294"/>
            <a:ext cx="410819" cy="261610"/>
          </a:xfrm>
          <a:prstGeom prst="rect">
            <a:avLst/>
          </a:prstGeom>
          <a:noFill/>
        </p:spPr>
        <p:txBody>
          <a:bodyPr wrap="square" rtlCol="0">
            <a:spAutoFit/>
          </a:bodyPr>
          <a:lstStyle/>
          <a:p>
            <a:r>
              <a:rPr lang="en-US" sz="1100" dirty="0"/>
              <a:t>$50</a:t>
            </a:r>
          </a:p>
        </p:txBody>
      </p:sp>
      <p:sp>
        <p:nvSpPr>
          <p:cNvPr id="47" name="Oval 46">
            <a:extLst>
              <a:ext uri="{FF2B5EF4-FFF2-40B4-BE49-F238E27FC236}">
                <a16:creationId xmlns:a16="http://schemas.microsoft.com/office/drawing/2014/main" id="{861624AC-1941-4576-B35A-8A06F4FA3EC8}"/>
              </a:ext>
            </a:extLst>
          </p:cNvPr>
          <p:cNvSpPr/>
          <p:nvPr/>
        </p:nvSpPr>
        <p:spPr>
          <a:xfrm>
            <a:off x="5847451" y="2266732"/>
            <a:ext cx="813446" cy="492011"/>
          </a:xfrm>
          <a:prstGeom prst="ellipse">
            <a:avLst/>
          </a:prstGeom>
          <a:solidFill>
            <a:schemeClr val="bg1"/>
          </a:solidFill>
          <a:scene3d>
            <a:camera prst="isometricOffAxis1Righ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539926EF-6811-4104-9413-770933826FD4}"/>
              </a:ext>
            </a:extLst>
          </p:cNvPr>
          <p:cNvSpPr txBox="1"/>
          <p:nvPr/>
        </p:nvSpPr>
        <p:spPr>
          <a:xfrm>
            <a:off x="5996042" y="2361040"/>
            <a:ext cx="475694" cy="261610"/>
          </a:xfrm>
          <a:prstGeom prst="rect">
            <a:avLst/>
          </a:prstGeom>
          <a:noFill/>
        </p:spPr>
        <p:txBody>
          <a:bodyPr wrap="square" rtlCol="0">
            <a:spAutoFit/>
          </a:bodyPr>
          <a:lstStyle/>
          <a:p>
            <a:r>
              <a:rPr lang="en-US" sz="1100" dirty="0"/>
              <a:t>$200</a:t>
            </a:r>
          </a:p>
        </p:txBody>
      </p:sp>
      <p:sp>
        <p:nvSpPr>
          <p:cNvPr id="63" name="Oval 62">
            <a:extLst>
              <a:ext uri="{FF2B5EF4-FFF2-40B4-BE49-F238E27FC236}">
                <a16:creationId xmlns:a16="http://schemas.microsoft.com/office/drawing/2014/main" id="{2202F3B1-6F72-4FB5-AB53-EE757AAA2D88}"/>
              </a:ext>
            </a:extLst>
          </p:cNvPr>
          <p:cNvSpPr/>
          <p:nvPr/>
        </p:nvSpPr>
        <p:spPr>
          <a:xfrm>
            <a:off x="6600717" y="2013442"/>
            <a:ext cx="813446" cy="492011"/>
          </a:xfrm>
          <a:prstGeom prst="ellipse">
            <a:avLst/>
          </a:prstGeom>
          <a:solidFill>
            <a:schemeClr val="bg1"/>
          </a:solidFill>
          <a:scene3d>
            <a:camera prst="isometricOffAxis1Righ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4" name="Straight Arrow Connector 63">
            <a:extLst>
              <a:ext uri="{FF2B5EF4-FFF2-40B4-BE49-F238E27FC236}">
                <a16:creationId xmlns:a16="http://schemas.microsoft.com/office/drawing/2014/main" id="{3482DC0F-4444-4C45-AC69-DCAE2F061ABD}"/>
              </a:ext>
            </a:extLst>
          </p:cNvPr>
          <p:cNvCxnSpPr>
            <a:cxnSpLocks/>
          </p:cNvCxnSpPr>
          <p:nvPr/>
        </p:nvCxnSpPr>
        <p:spPr>
          <a:xfrm>
            <a:off x="4703711" y="3198527"/>
            <a:ext cx="372904" cy="737452"/>
          </a:xfrm>
          <a:prstGeom prst="straightConnector1">
            <a:avLst/>
          </a:prstGeom>
          <a:ln w="28575">
            <a:tailEnd type="triangle"/>
          </a:ln>
          <a:scene3d>
            <a:camera prst="perspectiveLeft"/>
            <a:lightRig rig="threePt" dir="t"/>
          </a:scene3d>
        </p:spPr>
        <p:style>
          <a:lnRef idx="1">
            <a:schemeClr val="dk1"/>
          </a:lnRef>
          <a:fillRef idx="0">
            <a:schemeClr val="dk1"/>
          </a:fillRef>
          <a:effectRef idx="0">
            <a:schemeClr val="dk1"/>
          </a:effectRef>
          <a:fontRef idx="minor">
            <a:schemeClr val="tx1"/>
          </a:fontRef>
        </p:style>
      </p:cxnSp>
      <p:cxnSp>
        <p:nvCxnSpPr>
          <p:cNvPr id="68" name="Straight Arrow Connector 67">
            <a:extLst>
              <a:ext uri="{FF2B5EF4-FFF2-40B4-BE49-F238E27FC236}">
                <a16:creationId xmlns:a16="http://schemas.microsoft.com/office/drawing/2014/main" id="{F400D4CC-838A-4AC9-8F76-63978449D5A0}"/>
              </a:ext>
            </a:extLst>
          </p:cNvPr>
          <p:cNvCxnSpPr>
            <a:cxnSpLocks/>
            <a:stCxn id="52" idx="6"/>
          </p:cNvCxnSpPr>
          <p:nvPr/>
        </p:nvCxnSpPr>
        <p:spPr>
          <a:xfrm>
            <a:off x="5103861" y="1566614"/>
            <a:ext cx="1736861" cy="43184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70" name="TextBox 69">
            <a:extLst>
              <a:ext uri="{FF2B5EF4-FFF2-40B4-BE49-F238E27FC236}">
                <a16:creationId xmlns:a16="http://schemas.microsoft.com/office/drawing/2014/main" id="{C4AFA963-B309-41C1-9FE7-92850025A1F7}"/>
              </a:ext>
            </a:extLst>
          </p:cNvPr>
          <p:cNvSpPr txBox="1"/>
          <p:nvPr/>
        </p:nvSpPr>
        <p:spPr>
          <a:xfrm>
            <a:off x="6741889" y="2103613"/>
            <a:ext cx="475694" cy="261610"/>
          </a:xfrm>
          <a:prstGeom prst="rect">
            <a:avLst/>
          </a:prstGeom>
          <a:noFill/>
        </p:spPr>
        <p:txBody>
          <a:bodyPr wrap="square" rtlCol="0">
            <a:spAutoFit/>
          </a:bodyPr>
          <a:lstStyle/>
          <a:p>
            <a:r>
              <a:rPr lang="en-US" sz="1100" dirty="0"/>
              <a:t>$200</a:t>
            </a:r>
          </a:p>
        </p:txBody>
      </p:sp>
      <p:cxnSp>
        <p:nvCxnSpPr>
          <p:cNvPr id="73" name="Straight Arrow Connector 72">
            <a:extLst>
              <a:ext uri="{FF2B5EF4-FFF2-40B4-BE49-F238E27FC236}">
                <a16:creationId xmlns:a16="http://schemas.microsoft.com/office/drawing/2014/main" id="{34EA8EA4-0974-4281-8CF7-F06778066EBA}"/>
              </a:ext>
            </a:extLst>
          </p:cNvPr>
          <p:cNvCxnSpPr>
            <a:cxnSpLocks/>
            <a:endCxn id="78" idx="6"/>
          </p:cNvCxnSpPr>
          <p:nvPr/>
        </p:nvCxnSpPr>
        <p:spPr>
          <a:xfrm>
            <a:off x="6375311" y="2691669"/>
            <a:ext cx="444508" cy="65345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75" name="Oval 74">
            <a:extLst>
              <a:ext uri="{FF2B5EF4-FFF2-40B4-BE49-F238E27FC236}">
                <a16:creationId xmlns:a16="http://schemas.microsoft.com/office/drawing/2014/main" id="{09B22C08-4EF4-41E2-B71E-B36E699C1F45}"/>
              </a:ext>
            </a:extLst>
          </p:cNvPr>
          <p:cNvSpPr/>
          <p:nvPr/>
        </p:nvSpPr>
        <p:spPr>
          <a:xfrm flipH="1">
            <a:off x="6649976" y="3747135"/>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a:extLst>
              <a:ext uri="{FF2B5EF4-FFF2-40B4-BE49-F238E27FC236}">
                <a16:creationId xmlns:a16="http://schemas.microsoft.com/office/drawing/2014/main" id="{BEBB50CE-E610-4FF0-8D39-27A8060FE6F5}"/>
              </a:ext>
            </a:extLst>
          </p:cNvPr>
          <p:cNvSpPr/>
          <p:nvPr/>
        </p:nvSpPr>
        <p:spPr>
          <a:xfrm flipH="1">
            <a:off x="6992237" y="3509816"/>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a:extLst>
              <a:ext uri="{FF2B5EF4-FFF2-40B4-BE49-F238E27FC236}">
                <a16:creationId xmlns:a16="http://schemas.microsoft.com/office/drawing/2014/main" id="{8D69269C-FC11-40A3-B659-377B4CF2C8F6}"/>
              </a:ext>
            </a:extLst>
          </p:cNvPr>
          <p:cNvSpPr/>
          <p:nvPr/>
        </p:nvSpPr>
        <p:spPr>
          <a:xfrm flipH="1">
            <a:off x="6462230" y="3389201"/>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val 77">
            <a:extLst>
              <a:ext uri="{FF2B5EF4-FFF2-40B4-BE49-F238E27FC236}">
                <a16:creationId xmlns:a16="http://schemas.microsoft.com/office/drawing/2014/main" id="{4002EABB-64C0-4EA4-AE4D-29F9A9930DAA}"/>
              </a:ext>
            </a:extLst>
          </p:cNvPr>
          <p:cNvSpPr/>
          <p:nvPr/>
        </p:nvSpPr>
        <p:spPr>
          <a:xfrm flipH="1">
            <a:off x="6819819" y="3154406"/>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Oval 79">
            <a:extLst>
              <a:ext uri="{FF2B5EF4-FFF2-40B4-BE49-F238E27FC236}">
                <a16:creationId xmlns:a16="http://schemas.microsoft.com/office/drawing/2014/main" id="{41EE9F0B-A8C3-4895-B2DE-4A6DEC5CE269}"/>
              </a:ext>
            </a:extLst>
          </p:cNvPr>
          <p:cNvSpPr/>
          <p:nvPr/>
        </p:nvSpPr>
        <p:spPr>
          <a:xfrm flipH="1">
            <a:off x="7543763" y="2599380"/>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99977098-6C31-4DAE-BE15-E152AF3C488D}"/>
              </a:ext>
            </a:extLst>
          </p:cNvPr>
          <p:cNvSpPr/>
          <p:nvPr/>
        </p:nvSpPr>
        <p:spPr>
          <a:xfrm flipH="1">
            <a:off x="7416254" y="3236056"/>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a:extLst>
              <a:ext uri="{FF2B5EF4-FFF2-40B4-BE49-F238E27FC236}">
                <a16:creationId xmlns:a16="http://schemas.microsoft.com/office/drawing/2014/main" id="{160B42C8-AD4C-46ED-BDA2-8330BF25E3C5}"/>
              </a:ext>
            </a:extLst>
          </p:cNvPr>
          <p:cNvSpPr/>
          <p:nvPr/>
        </p:nvSpPr>
        <p:spPr>
          <a:xfrm flipH="1">
            <a:off x="7200445" y="2860863"/>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5" name="Straight Arrow Connector 84">
            <a:extLst>
              <a:ext uri="{FF2B5EF4-FFF2-40B4-BE49-F238E27FC236}">
                <a16:creationId xmlns:a16="http://schemas.microsoft.com/office/drawing/2014/main" id="{80349A57-8F0D-4ED5-8B4B-FC8C9B5A87B6}"/>
              </a:ext>
            </a:extLst>
          </p:cNvPr>
          <p:cNvCxnSpPr>
            <a:cxnSpLocks/>
          </p:cNvCxnSpPr>
          <p:nvPr/>
        </p:nvCxnSpPr>
        <p:spPr>
          <a:xfrm>
            <a:off x="7217583" y="2392083"/>
            <a:ext cx="304662" cy="40691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86" name="Oval 85">
            <a:extLst>
              <a:ext uri="{FF2B5EF4-FFF2-40B4-BE49-F238E27FC236}">
                <a16:creationId xmlns:a16="http://schemas.microsoft.com/office/drawing/2014/main" id="{44F4F5B4-7012-4BFC-A43F-7DB330429B29}"/>
              </a:ext>
            </a:extLst>
          </p:cNvPr>
          <p:cNvSpPr/>
          <p:nvPr/>
        </p:nvSpPr>
        <p:spPr>
          <a:xfrm flipH="1">
            <a:off x="7750072" y="2966215"/>
            <a:ext cx="427436" cy="38144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13582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60"/>
                                        </p:tgtEl>
                                        <p:attrNameLst>
                                          <p:attrName>style.visibility</p:attrName>
                                        </p:attrNameLst>
                                      </p:cBhvr>
                                      <p:to>
                                        <p:strVal val="visible"/>
                                      </p:to>
                                    </p:set>
                                    <p:anim calcmode="lin" valueType="num">
                                      <p:cBhvr additive="base">
                                        <p:cTn id="11" dur="500" fill="hold"/>
                                        <p:tgtEl>
                                          <p:spTgt spid="160"/>
                                        </p:tgtEl>
                                        <p:attrNameLst>
                                          <p:attrName>ppt_x</p:attrName>
                                        </p:attrNameLst>
                                      </p:cBhvr>
                                      <p:tavLst>
                                        <p:tav tm="0">
                                          <p:val>
                                            <p:strVal val="#ppt_x"/>
                                          </p:val>
                                        </p:tav>
                                        <p:tav tm="100000">
                                          <p:val>
                                            <p:strVal val="#ppt_x"/>
                                          </p:val>
                                        </p:tav>
                                      </p:tavLst>
                                    </p:anim>
                                    <p:anim calcmode="lin" valueType="num">
                                      <p:cBhvr additive="base">
                                        <p:cTn id="12" dur="500" fill="hold"/>
                                        <p:tgtEl>
                                          <p:spTgt spid="16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9"/>
                                        </p:tgtEl>
                                        <p:attrNameLst>
                                          <p:attrName>style.visibility</p:attrName>
                                        </p:attrNameLst>
                                      </p:cBhvr>
                                      <p:to>
                                        <p:strVal val="visible"/>
                                      </p:to>
                                    </p:set>
                                    <p:anim calcmode="lin" valueType="num">
                                      <p:cBhvr additive="base">
                                        <p:cTn id="21" dur="500" fill="hold"/>
                                        <p:tgtEl>
                                          <p:spTgt spid="159"/>
                                        </p:tgtEl>
                                        <p:attrNameLst>
                                          <p:attrName>ppt_x</p:attrName>
                                        </p:attrNameLst>
                                      </p:cBhvr>
                                      <p:tavLst>
                                        <p:tav tm="0">
                                          <p:val>
                                            <p:strVal val="#ppt_x"/>
                                          </p:val>
                                        </p:tav>
                                        <p:tav tm="100000">
                                          <p:val>
                                            <p:strVal val="#ppt_x"/>
                                          </p:val>
                                        </p:tav>
                                      </p:tavLst>
                                    </p:anim>
                                    <p:anim calcmode="lin" valueType="num">
                                      <p:cBhvr additive="base">
                                        <p:cTn id="22" dur="500" fill="hold"/>
                                        <p:tgtEl>
                                          <p:spTgt spid="15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1"/>
                                        </p:tgtEl>
                                        <p:attrNameLst>
                                          <p:attrName>style.visibility</p:attrName>
                                        </p:attrNameLst>
                                      </p:cBhvr>
                                      <p:to>
                                        <p:strVal val="visible"/>
                                      </p:to>
                                    </p:set>
                                    <p:anim calcmode="lin" valueType="num">
                                      <p:cBhvr additive="base">
                                        <p:cTn id="31" dur="500" fill="hold"/>
                                        <p:tgtEl>
                                          <p:spTgt spid="161"/>
                                        </p:tgtEl>
                                        <p:attrNameLst>
                                          <p:attrName>ppt_x</p:attrName>
                                        </p:attrNameLst>
                                      </p:cBhvr>
                                      <p:tavLst>
                                        <p:tav tm="0">
                                          <p:val>
                                            <p:strVal val="#ppt_x"/>
                                          </p:val>
                                        </p:tav>
                                        <p:tav tm="100000">
                                          <p:val>
                                            <p:strVal val="#ppt_x"/>
                                          </p:val>
                                        </p:tav>
                                      </p:tavLst>
                                    </p:anim>
                                    <p:anim calcmode="lin" valueType="num">
                                      <p:cBhvr additive="base">
                                        <p:cTn id="32" dur="500" fill="hold"/>
                                        <p:tgtEl>
                                          <p:spTgt spid="16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62"/>
                                        </p:tgtEl>
                                        <p:attrNameLst>
                                          <p:attrName>style.visibility</p:attrName>
                                        </p:attrNameLst>
                                      </p:cBhvr>
                                      <p:to>
                                        <p:strVal val="visible"/>
                                      </p:to>
                                    </p:set>
                                    <p:anim calcmode="lin" valueType="num">
                                      <p:cBhvr additive="base">
                                        <p:cTn id="41" dur="500" fill="hold"/>
                                        <p:tgtEl>
                                          <p:spTgt spid="162"/>
                                        </p:tgtEl>
                                        <p:attrNameLst>
                                          <p:attrName>ppt_x</p:attrName>
                                        </p:attrNameLst>
                                      </p:cBhvr>
                                      <p:tavLst>
                                        <p:tav tm="0">
                                          <p:val>
                                            <p:strVal val="#ppt_x"/>
                                          </p:val>
                                        </p:tav>
                                        <p:tav tm="100000">
                                          <p:val>
                                            <p:strVal val="#ppt_x"/>
                                          </p:val>
                                        </p:tav>
                                      </p:tavLst>
                                    </p:anim>
                                    <p:anim calcmode="lin" valueType="num">
                                      <p:cBhvr additive="base">
                                        <p:cTn id="42"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500"/>
                                        <p:tgtEl>
                                          <p:spTgt spid="2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8"/>
                                        </p:tgtEl>
                                        <p:attrNameLst>
                                          <p:attrName>style.visibility</p:attrName>
                                        </p:attrNameLst>
                                      </p:cBhvr>
                                      <p:to>
                                        <p:strVal val="visible"/>
                                      </p:to>
                                    </p:set>
                                    <p:animEffect transition="in" filter="fade">
                                      <p:cBhvr>
                                        <p:cTn id="52" dur="500"/>
                                        <p:tgtEl>
                                          <p:spTgt spid="10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0"/>
                                        </p:tgtEl>
                                        <p:attrNameLst>
                                          <p:attrName>style.visibility</p:attrName>
                                        </p:attrNameLst>
                                      </p:cBhvr>
                                      <p:to>
                                        <p:strVal val="visible"/>
                                      </p:to>
                                    </p:set>
                                    <p:animEffect transition="in" filter="fade">
                                      <p:cBhvr>
                                        <p:cTn id="57" dur="500"/>
                                        <p:tgtEl>
                                          <p:spTgt spid="110"/>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9"/>
                                        </p:tgtEl>
                                        <p:attrNameLst>
                                          <p:attrName>style.visibility</p:attrName>
                                        </p:attrNameLst>
                                      </p:cBhvr>
                                      <p:to>
                                        <p:strVal val="visible"/>
                                      </p:to>
                                    </p:set>
                                    <p:animEffect transition="in" filter="fade">
                                      <p:cBhvr>
                                        <p:cTn id="62" dur="500"/>
                                        <p:tgtEl>
                                          <p:spTgt spid="109"/>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66"/>
                                        </p:tgtEl>
                                        <p:attrNameLst>
                                          <p:attrName>style.visibility</p:attrName>
                                        </p:attrNameLst>
                                      </p:cBhvr>
                                      <p:to>
                                        <p:strVal val="visible"/>
                                      </p:to>
                                    </p:set>
                                    <p:anim calcmode="lin" valueType="num">
                                      <p:cBhvr additive="base">
                                        <p:cTn id="67" dur="500" fill="hold"/>
                                        <p:tgtEl>
                                          <p:spTgt spid="166"/>
                                        </p:tgtEl>
                                        <p:attrNameLst>
                                          <p:attrName>ppt_x</p:attrName>
                                        </p:attrNameLst>
                                      </p:cBhvr>
                                      <p:tavLst>
                                        <p:tav tm="0">
                                          <p:val>
                                            <p:strVal val="#ppt_x"/>
                                          </p:val>
                                        </p:tav>
                                        <p:tav tm="100000">
                                          <p:val>
                                            <p:strVal val="#ppt_x"/>
                                          </p:val>
                                        </p:tav>
                                      </p:tavLst>
                                    </p:anim>
                                    <p:anim calcmode="lin" valueType="num">
                                      <p:cBhvr additive="base">
                                        <p:cTn id="68" dur="500" fill="hold"/>
                                        <p:tgtEl>
                                          <p:spTgt spid="16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7"/>
                                        </p:tgtEl>
                                        <p:attrNameLst>
                                          <p:attrName>style.visibility</p:attrName>
                                        </p:attrNameLst>
                                      </p:cBhvr>
                                      <p:to>
                                        <p:strVal val="visible"/>
                                      </p:to>
                                    </p:set>
                                    <p:anim calcmode="lin" valueType="num">
                                      <p:cBhvr additive="base">
                                        <p:cTn id="73" dur="500" fill="hold"/>
                                        <p:tgtEl>
                                          <p:spTgt spid="167"/>
                                        </p:tgtEl>
                                        <p:attrNameLst>
                                          <p:attrName>ppt_x</p:attrName>
                                        </p:attrNameLst>
                                      </p:cBhvr>
                                      <p:tavLst>
                                        <p:tav tm="0">
                                          <p:val>
                                            <p:strVal val="#ppt_x"/>
                                          </p:val>
                                        </p:tav>
                                        <p:tav tm="100000">
                                          <p:val>
                                            <p:strVal val="#ppt_x"/>
                                          </p:val>
                                        </p:tav>
                                      </p:tavLst>
                                    </p:anim>
                                    <p:anim calcmode="lin" valueType="num">
                                      <p:cBhvr additive="base">
                                        <p:cTn id="74" dur="500" fill="hold"/>
                                        <p:tgtEl>
                                          <p:spTgt spid="16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5"/>
                                        </p:tgtEl>
                                        <p:attrNameLst>
                                          <p:attrName>style.visibility</p:attrName>
                                        </p:attrNameLst>
                                      </p:cBhvr>
                                      <p:to>
                                        <p:strVal val="visible"/>
                                      </p:to>
                                    </p:set>
                                    <p:anim calcmode="lin" valueType="num">
                                      <p:cBhvr additive="base">
                                        <p:cTn id="79" dur="500" fill="hold"/>
                                        <p:tgtEl>
                                          <p:spTgt spid="165"/>
                                        </p:tgtEl>
                                        <p:attrNameLst>
                                          <p:attrName>ppt_x</p:attrName>
                                        </p:attrNameLst>
                                      </p:cBhvr>
                                      <p:tavLst>
                                        <p:tav tm="0">
                                          <p:val>
                                            <p:strVal val="#ppt_x"/>
                                          </p:val>
                                        </p:tav>
                                        <p:tav tm="100000">
                                          <p:val>
                                            <p:strVal val="#ppt_x"/>
                                          </p:val>
                                        </p:tav>
                                      </p:tavLst>
                                    </p:anim>
                                    <p:anim calcmode="lin" valueType="num">
                                      <p:cBhvr additive="base">
                                        <p:cTn id="80" dur="500" fill="hold"/>
                                        <p:tgtEl>
                                          <p:spTgt spid="165"/>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68"/>
                                        </p:tgtEl>
                                        <p:attrNameLst>
                                          <p:attrName>style.visibility</p:attrName>
                                        </p:attrNameLst>
                                      </p:cBhvr>
                                      <p:to>
                                        <p:strVal val="visible"/>
                                      </p:to>
                                    </p:set>
                                    <p:anim calcmode="lin" valueType="num">
                                      <p:cBhvr additive="base">
                                        <p:cTn id="85" dur="500" fill="hold"/>
                                        <p:tgtEl>
                                          <p:spTgt spid="168"/>
                                        </p:tgtEl>
                                        <p:attrNameLst>
                                          <p:attrName>ppt_x</p:attrName>
                                        </p:attrNameLst>
                                      </p:cBhvr>
                                      <p:tavLst>
                                        <p:tav tm="0">
                                          <p:val>
                                            <p:strVal val="#ppt_x"/>
                                          </p:val>
                                        </p:tav>
                                        <p:tav tm="100000">
                                          <p:val>
                                            <p:strVal val="#ppt_x"/>
                                          </p:val>
                                        </p:tav>
                                      </p:tavLst>
                                    </p:anim>
                                    <p:anim calcmode="lin" valueType="num">
                                      <p:cBhvr additive="base">
                                        <p:cTn id="86" dur="500" fill="hold"/>
                                        <p:tgtEl>
                                          <p:spTgt spid="16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117"/>
                                        </p:tgtEl>
                                        <p:attrNameLst>
                                          <p:attrName>style.visibility</p:attrName>
                                        </p:attrNameLst>
                                      </p:cBhvr>
                                      <p:to>
                                        <p:strVal val="visible"/>
                                      </p:to>
                                    </p:set>
                                    <p:animEffect transition="in" filter="fade">
                                      <p:cBhvr>
                                        <p:cTn id="91" dur="500"/>
                                        <p:tgtEl>
                                          <p:spTgt spid="117"/>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115"/>
                                        </p:tgtEl>
                                        <p:attrNameLst>
                                          <p:attrName>style.visibility</p:attrName>
                                        </p:attrNameLst>
                                      </p:cBhvr>
                                      <p:to>
                                        <p:strVal val="visible"/>
                                      </p:to>
                                    </p:set>
                                    <p:animEffect transition="in" filter="fade">
                                      <p:cBhvr>
                                        <p:cTn id="96" dur="500"/>
                                        <p:tgtEl>
                                          <p:spTgt spid="115"/>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118"/>
                                        </p:tgtEl>
                                        <p:attrNameLst>
                                          <p:attrName>style.visibility</p:attrName>
                                        </p:attrNameLst>
                                      </p:cBhvr>
                                      <p:to>
                                        <p:strVal val="visible"/>
                                      </p:to>
                                    </p:set>
                                    <p:animEffect transition="in" filter="fade">
                                      <p:cBhvr>
                                        <p:cTn id="101" dur="500"/>
                                        <p:tgtEl>
                                          <p:spTgt spid="118"/>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116"/>
                                        </p:tgtEl>
                                        <p:attrNameLst>
                                          <p:attrName>style.visibility</p:attrName>
                                        </p:attrNameLst>
                                      </p:cBhvr>
                                      <p:to>
                                        <p:strVal val="visible"/>
                                      </p:to>
                                    </p:set>
                                    <p:animEffect transition="in" filter="fade">
                                      <p:cBhvr>
                                        <p:cTn id="106" dur="500"/>
                                        <p:tgtEl>
                                          <p:spTgt spid="116"/>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130"/>
                                        </p:tgtEl>
                                        <p:attrNameLst>
                                          <p:attrName>style.visibility</p:attrName>
                                        </p:attrNameLst>
                                      </p:cBhvr>
                                      <p:to>
                                        <p:strVal val="visible"/>
                                      </p:to>
                                    </p:set>
                                    <p:animEffect transition="in" filter="fade">
                                      <p:cBhvr>
                                        <p:cTn id="111" dur="500"/>
                                        <p:tgtEl>
                                          <p:spTgt spid="130"/>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131"/>
                                        </p:tgtEl>
                                        <p:attrNameLst>
                                          <p:attrName>style.visibility</p:attrName>
                                        </p:attrNameLst>
                                      </p:cBhvr>
                                      <p:to>
                                        <p:strVal val="visible"/>
                                      </p:to>
                                    </p:set>
                                    <p:animEffect transition="in" filter="fade">
                                      <p:cBhvr>
                                        <p:cTn id="116" dur="500"/>
                                        <p:tgtEl>
                                          <p:spTgt spid="131"/>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132"/>
                                        </p:tgtEl>
                                        <p:attrNameLst>
                                          <p:attrName>style.visibility</p:attrName>
                                        </p:attrNameLst>
                                      </p:cBhvr>
                                      <p:to>
                                        <p:strVal val="visible"/>
                                      </p:to>
                                    </p:set>
                                    <p:animEffect transition="in" filter="fade">
                                      <p:cBhvr>
                                        <p:cTn id="121" dur="500"/>
                                        <p:tgtEl>
                                          <p:spTgt spid="132"/>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136"/>
                                        </p:tgtEl>
                                        <p:attrNameLst>
                                          <p:attrName>style.visibility</p:attrName>
                                        </p:attrNameLst>
                                      </p:cBhvr>
                                      <p:to>
                                        <p:strVal val="visible"/>
                                      </p:to>
                                    </p:set>
                                    <p:animEffect transition="in" filter="fade">
                                      <p:cBhvr>
                                        <p:cTn id="126" dur="500"/>
                                        <p:tgtEl>
                                          <p:spTgt spid="136"/>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133"/>
                                        </p:tgtEl>
                                        <p:attrNameLst>
                                          <p:attrName>style.visibility</p:attrName>
                                        </p:attrNameLst>
                                      </p:cBhvr>
                                      <p:to>
                                        <p:strVal val="visible"/>
                                      </p:to>
                                    </p:set>
                                    <p:animEffect transition="in" filter="fade">
                                      <p:cBhvr>
                                        <p:cTn id="131" dur="500"/>
                                        <p:tgtEl>
                                          <p:spTgt spid="133"/>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142"/>
                                        </p:tgtEl>
                                        <p:attrNameLst>
                                          <p:attrName>style.visibility</p:attrName>
                                        </p:attrNameLst>
                                      </p:cBhvr>
                                      <p:to>
                                        <p:strVal val="visible"/>
                                      </p:to>
                                    </p:set>
                                    <p:animEffect transition="in" filter="fade">
                                      <p:cBhvr>
                                        <p:cTn id="136" dur="500"/>
                                        <p:tgtEl>
                                          <p:spTgt spid="142"/>
                                        </p:tgtEl>
                                      </p:cBhvr>
                                    </p:animEffect>
                                  </p:childTnLst>
                                </p:cTn>
                              </p:par>
                            </p:childTnLst>
                          </p:cTn>
                        </p:par>
                      </p:childTnLst>
                    </p:cTn>
                  </p:par>
                  <p:par>
                    <p:cTn id="137" fill="hold">
                      <p:stCondLst>
                        <p:cond delay="indefinite"/>
                      </p:stCondLst>
                      <p:childTnLst>
                        <p:par>
                          <p:cTn id="138" fill="hold">
                            <p:stCondLst>
                              <p:cond delay="0"/>
                            </p:stCondLst>
                            <p:childTnLst>
                              <p:par>
                                <p:cTn id="139" presetID="10" presetClass="entr" presetSubtype="0" fill="hold" grpId="0" nodeType="clickEffect">
                                  <p:stCondLst>
                                    <p:cond delay="0"/>
                                  </p:stCondLst>
                                  <p:childTnLst>
                                    <p:set>
                                      <p:cBhvr>
                                        <p:cTn id="140" dur="1" fill="hold">
                                          <p:stCondLst>
                                            <p:cond delay="0"/>
                                          </p:stCondLst>
                                        </p:cTn>
                                        <p:tgtEl>
                                          <p:spTgt spid="143"/>
                                        </p:tgtEl>
                                        <p:attrNameLst>
                                          <p:attrName>style.visibility</p:attrName>
                                        </p:attrNameLst>
                                      </p:cBhvr>
                                      <p:to>
                                        <p:strVal val="visible"/>
                                      </p:to>
                                    </p:set>
                                    <p:animEffect transition="in" filter="fade">
                                      <p:cBhvr>
                                        <p:cTn id="141" dur="500"/>
                                        <p:tgtEl>
                                          <p:spTgt spid="143"/>
                                        </p:tgtEl>
                                      </p:cBhvr>
                                    </p:animEffect>
                                  </p:childTnLst>
                                </p:cTn>
                              </p:par>
                            </p:childTnLst>
                          </p:cTn>
                        </p:par>
                      </p:childTnLst>
                    </p:cTn>
                  </p:par>
                  <p:par>
                    <p:cTn id="142" fill="hold">
                      <p:stCondLst>
                        <p:cond delay="indefinite"/>
                      </p:stCondLst>
                      <p:childTnLst>
                        <p:par>
                          <p:cTn id="143" fill="hold">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144"/>
                                        </p:tgtEl>
                                        <p:attrNameLst>
                                          <p:attrName>style.visibility</p:attrName>
                                        </p:attrNameLst>
                                      </p:cBhvr>
                                      <p:to>
                                        <p:strVal val="visible"/>
                                      </p:to>
                                    </p:set>
                                    <p:animEffect transition="in" filter="fade">
                                      <p:cBhvr>
                                        <p:cTn id="146" dur="500"/>
                                        <p:tgtEl>
                                          <p:spTgt spid="144"/>
                                        </p:tgtEl>
                                      </p:cBhvr>
                                    </p:animEffec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47"/>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2" presetClass="entr" presetSubtype="4" fill="hold" grpId="0" nodeType="clickEffect">
                                  <p:stCondLst>
                                    <p:cond delay="0"/>
                                  </p:stCondLst>
                                  <p:childTnLst>
                                    <p:set>
                                      <p:cBhvr>
                                        <p:cTn id="154" dur="1" fill="hold">
                                          <p:stCondLst>
                                            <p:cond delay="0"/>
                                          </p:stCondLst>
                                        </p:cTn>
                                        <p:tgtEl>
                                          <p:spTgt spid="48"/>
                                        </p:tgtEl>
                                        <p:attrNameLst>
                                          <p:attrName>style.visibility</p:attrName>
                                        </p:attrNameLst>
                                      </p:cBhvr>
                                      <p:to>
                                        <p:strVal val="visible"/>
                                      </p:to>
                                    </p:set>
                                    <p:anim calcmode="lin" valueType="num">
                                      <p:cBhvr additive="base">
                                        <p:cTn id="155" dur="500" fill="hold"/>
                                        <p:tgtEl>
                                          <p:spTgt spid="48"/>
                                        </p:tgtEl>
                                        <p:attrNameLst>
                                          <p:attrName>ppt_x</p:attrName>
                                        </p:attrNameLst>
                                      </p:cBhvr>
                                      <p:tavLst>
                                        <p:tav tm="0">
                                          <p:val>
                                            <p:strVal val="#ppt_x"/>
                                          </p:val>
                                        </p:tav>
                                        <p:tav tm="100000">
                                          <p:val>
                                            <p:strVal val="#ppt_x"/>
                                          </p:val>
                                        </p:tav>
                                      </p:tavLst>
                                    </p:anim>
                                    <p:anim calcmode="lin" valueType="num">
                                      <p:cBhvr additive="base">
                                        <p:cTn id="156"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63"/>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2" presetClass="entr" presetSubtype="4" fill="hold" grpId="0" nodeType="clickEffect">
                                  <p:stCondLst>
                                    <p:cond delay="0"/>
                                  </p:stCondLst>
                                  <p:childTnLst>
                                    <p:set>
                                      <p:cBhvr>
                                        <p:cTn id="164" dur="1" fill="hold">
                                          <p:stCondLst>
                                            <p:cond delay="0"/>
                                          </p:stCondLst>
                                        </p:cTn>
                                        <p:tgtEl>
                                          <p:spTgt spid="70"/>
                                        </p:tgtEl>
                                        <p:attrNameLst>
                                          <p:attrName>style.visibility</p:attrName>
                                        </p:attrNameLst>
                                      </p:cBhvr>
                                      <p:to>
                                        <p:strVal val="visible"/>
                                      </p:to>
                                    </p:set>
                                    <p:anim calcmode="lin" valueType="num">
                                      <p:cBhvr additive="base">
                                        <p:cTn id="165" dur="500" fill="hold"/>
                                        <p:tgtEl>
                                          <p:spTgt spid="70"/>
                                        </p:tgtEl>
                                        <p:attrNameLst>
                                          <p:attrName>ppt_x</p:attrName>
                                        </p:attrNameLst>
                                      </p:cBhvr>
                                      <p:tavLst>
                                        <p:tav tm="0">
                                          <p:val>
                                            <p:strVal val="#ppt_x"/>
                                          </p:val>
                                        </p:tav>
                                        <p:tav tm="100000">
                                          <p:val>
                                            <p:strVal val="#ppt_x"/>
                                          </p:val>
                                        </p:tav>
                                      </p:tavLst>
                                    </p:anim>
                                    <p:anim calcmode="lin" valueType="num">
                                      <p:cBhvr additive="base">
                                        <p:cTn id="166"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10" presetClass="entr" presetSubtype="0" fill="hold" grpId="0" nodeType="clickEffect">
                                  <p:stCondLst>
                                    <p:cond delay="0"/>
                                  </p:stCondLst>
                                  <p:childTnLst>
                                    <p:set>
                                      <p:cBhvr>
                                        <p:cTn id="170" dur="1" fill="hold">
                                          <p:stCondLst>
                                            <p:cond delay="0"/>
                                          </p:stCondLst>
                                        </p:cTn>
                                        <p:tgtEl>
                                          <p:spTgt spid="75"/>
                                        </p:tgtEl>
                                        <p:attrNameLst>
                                          <p:attrName>style.visibility</p:attrName>
                                        </p:attrNameLst>
                                      </p:cBhvr>
                                      <p:to>
                                        <p:strVal val="visible"/>
                                      </p:to>
                                    </p:set>
                                    <p:animEffect transition="in" filter="fade">
                                      <p:cBhvr>
                                        <p:cTn id="171" dur="500"/>
                                        <p:tgtEl>
                                          <p:spTgt spid="75"/>
                                        </p:tgtEl>
                                      </p:cBhvr>
                                    </p:animEffect>
                                  </p:childTnLst>
                                </p:cTn>
                              </p:par>
                            </p:childTnLst>
                          </p:cTn>
                        </p:par>
                      </p:childTnLst>
                    </p:cTn>
                  </p:par>
                  <p:par>
                    <p:cTn id="172" fill="hold">
                      <p:stCondLst>
                        <p:cond delay="indefinite"/>
                      </p:stCondLst>
                      <p:childTnLst>
                        <p:par>
                          <p:cTn id="173" fill="hold">
                            <p:stCondLst>
                              <p:cond delay="0"/>
                            </p:stCondLst>
                            <p:childTnLst>
                              <p:par>
                                <p:cTn id="174" presetID="10" presetClass="entr" presetSubtype="0" fill="hold" grpId="0" nodeType="clickEffect">
                                  <p:stCondLst>
                                    <p:cond delay="0"/>
                                  </p:stCondLst>
                                  <p:childTnLst>
                                    <p:set>
                                      <p:cBhvr>
                                        <p:cTn id="175" dur="1" fill="hold">
                                          <p:stCondLst>
                                            <p:cond delay="0"/>
                                          </p:stCondLst>
                                        </p:cTn>
                                        <p:tgtEl>
                                          <p:spTgt spid="76"/>
                                        </p:tgtEl>
                                        <p:attrNameLst>
                                          <p:attrName>style.visibility</p:attrName>
                                        </p:attrNameLst>
                                      </p:cBhvr>
                                      <p:to>
                                        <p:strVal val="visible"/>
                                      </p:to>
                                    </p:set>
                                    <p:animEffect transition="in" filter="fade">
                                      <p:cBhvr>
                                        <p:cTn id="176" dur="500"/>
                                        <p:tgtEl>
                                          <p:spTgt spid="76"/>
                                        </p:tgtEl>
                                      </p:cBhvr>
                                    </p:animEffect>
                                  </p:childTnLst>
                                </p:cTn>
                              </p:par>
                            </p:childTnLst>
                          </p:cTn>
                        </p:par>
                      </p:childTnLst>
                    </p:cTn>
                  </p:par>
                  <p:par>
                    <p:cTn id="177" fill="hold">
                      <p:stCondLst>
                        <p:cond delay="indefinite"/>
                      </p:stCondLst>
                      <p:childTnLst>
                        <p:par>
                          <p:cTn id="178" fill="hold">
                            <p:stCondLst>
                              <p:cond delay="0"/>
                            </p:stCondLst>
                            <p:childTnLst>
                              <p:par>
                                <p:cTn id="179" presetID="10" presetClass="entr" presetSubtype="0" fill="hold" grpId="0" nodeType="clickEffect">
                                  <p:stCondLst>
                                    <p:cond delay="0"/>
                                  </p:stCondLst>
                                  <p:childTnLst>
                                    <p:set>
                                      <p:cBhvr>
                                        <p:cTn id="180" dur="1" fill="hold">
                                          <p:stCondLst>
                                            <p:cond delay="0"/>
                                          </p:stCondLst>
                                        </p:cTn>
                                        <p:tgtEl>
                                          <p:spTgt spid="77"/>
                                        </p:tgtEl>
                                        <p:attrNameLst>
                                          <p:attrName>style.visibility</p:attrName>
                                        </p:attrNameLst>
                                      </p:cBhvr>
                                      <p:to>
                                        <p:strVal val="visible"/>
                                      </p:to>
                                    </p:set>
                                    <p:animEffect transition="in" filter="fade">
                                      <p:cBhvr>
                                        <p:cTn id="181" dur="500"/>
                                        <p:tgtEl>
                                          <p:spTgt spid="77"/>
                                        </p:tgtEl>
                                      </p:cBhvr>
                                    </p:animEffect>
                                  </p:childTnLst>
                                </p:cTn>
                              </p:par>
                            </p:childTnLst>
                          </p:cTn>
                        </p:par>
                      </p:childTnLst>
                    </p:cTn>
                  </p:par>
                  <p:par>
                    <p:cTn id="182" fill="hold">
                      <p:stCondLst>
                        <p:cond delay="indefinite"/>
                      </p:stCondLst>
                      <p:childTnLst>
                        <p:par>
                          <p:cTn id="183" fill="hold">
                            <p:stCondLst>
                              <p:cond delay="0"/>
                            </p:stCondLst>
                            <p:childTnLst>
                              <p:par>
                                <p:cTn id="184" presetID="10" presetClass="entr" presetSubtype="0" fill="hold" grpId="0" nodeType="clickEffect">
                                  <p:stCondLst>
                                    <p:cond delay="0"/>
                                  </p:stCondLst>
                                  <p:childTnLst>
                                    <p:set>
                                      <p:cBhvr>
                                        <p:cTn id="185" dur="1" fill="hold">
                                          <p:stCondLst>
                                            <p:cond delay="0"/>
                                          </p:stCondLst>
                                        </p:cTn>
                                        <p:tgtEl>
                                          <p:spTgt spid="78"/>
                                        </p:tgtEl>
                                        <p:attrNameLst>
                                          <p:attrName>style.visibility</p:attrName>
                                        </p:attrNameLst>
                                      </p:cBhvr>
                                      <p:to>
                                        <p:strVal val="visible"/>
                                      </p:to>
                                    </p:set>
                                    <p:animEffect transition="in" filter="fade">
                                      <p:cBhvr>
                                        <p:cTn id="186" dur="500"/>
                                        <p:tgtEl>
                                          <p:spTgt spid="78"/>
                                        </p:tgtEl>
                                      </p:cBhvr>
                                    </p:animEffect>
                                  </p:childTnLst>
                                </p:cTn>
                              </p:par>
                            </p:childTnLst>
                          </p:cTn>
                        </p:par>
                      </p:childTnLst>
                    </p:cTn>
                  </p:par>
                  <p:par>
                    <p:cTn id="187" fill="hold">
                      <p:stCondLst>
                        <p:cond delay="indefinite"/>
                      </p:stCondLst>
                      <p:childTnLst>
                        <p:par>
                          <p:cTn id="188" fill="hold">
                            <p:stCondLst>
                              <p:cond delay="0"/>
                            </p:stCondLst>
                            <p:childTnLst>
                              <p:par>
                                <p:cTn id="189" presetID="10" presetClass="entr" presetSubtype="0" fill="hold" grpId="0" nodeType="clickEffect">
                                  <p:stCondLst>
                                    <p:cond delay="0"/>
                                  </p:stCondLst>
                                  <p:childTnLst>
                                    <p:set>
                                      <p:cBhvr>
                                        <p:cTn id="190" dur="1" fill="hold">
                                          <p:stCondLst>
                                            <p:cond delay="0"/>
                                          </p:stCondLst>
                                        </p:cTn>
                                        <p:tgtEl>
                                          <p:spTgt spid="80"/>
                                        </p:tgtEl>
                                        <p:attrNameLst>
                                          <p:attrName>style.visibility</p:attrName>
                                        </p:attrNameLst>
                                      </p:cBhvr>
                                      <p:to>
                                        <p:strVal val="visible"/>
                                      </p:to>
                                    </p:set>
                                    <p:animEffect transition="in" filter="fade">
                                      <p:cBhvr>
                                        <p:cTn id="191" dur="500"/>
                                        <p:tgtEl>
                                          <p:spTgt spid="80"/>
                                        </p:tgtEl>
                                      </p:cBhvr>
                                    </p:animEffect>
                                  </p:childTnLst>
                                </p:cTn>
                              </p:par>
                            </p:childTnLst>
                          </p:cTn>
                        </p:par>
                      </p:childTnLst>
                    </p:cTn>
                  </p:par>
                  <p:par>
                    <p:cTn id="192" fill="hold">
                      <p:stCondLst>
                        <p:cond delay="indefinite"/>
                      </p:stCondLst>
                      <p:childTnLst>
                        <p:par>
                          <p:cTn id="193" fill="hold">
                            <p:stCondLst>
                              <p:cond delay="0"/>
                            </p:stCondLst>
                            <p:childTnLst>
                              <p:par>
                                <p:cTn id="194" presetID="10" presetClass="entr" presetSubtype="0" fill="hold" grpId="0" nodeType="clickEffect">
                                  <p:stCondLst>
                                    <p:cond delay="0"/>
                                  </p:stCondLst>
                                  <p:childTnLst>
                                    <p:set>
                                      <p:cBhvr>
                                        <p:cTn id="195" dur="1" fill="hold">
                                          <p:stCondLst>
                                            <p:cond delay="0"/>
                                          </p:stCondLst>
                                        </p:cTn>
                                        <p:tgtEl>
                                          <p:spTgt spid="81"/>
                                        </p:tgtEl>
                                        <p:attrNameLst>
                                          <p:attrName>style.visibility</p:attrName>
                                        </p:attrNameLst>
                                      </p:cBhvr>
                                      <p:to>
                                        <p:strVal val="visible"/>
                                      </p:to>
                                    </p:set>
                                    <p:animEffect transition="in" filter="fade">
                                      <p:cBhvr>
                                        <p:cTn id="196" dur="500"/>
                                        <p:tgtEl>
                                          <p:spTgt spid="81"/>
                                        </p:tgtEl>
                                      </p:cBhvr>
                                    </p:animEffect>
                                  </p:childTnLst>
                                </p:cTn>
                              </p:par>
                            </p:childTnLst>
                          </p:cTn>
                        </p:par>
                      </p:childTnLst>
                    </p:cTn>
                  </p:par>
                  <p:par>
                    <p:cTn id="197" fill="hold">
                      <p:stCondLst>
                        <p:cond delay="indefinite"/>
                      </p:stCondLst>
                      <p:childTnLst>
                        <p:par>
                          <p:cTn id="198" fill="hold">
                            <p:stCondLst>
                              <p:cond delay="0"/>
                            </p:stCondLst>
                            <p:childTnLst>
                              <p:par>
                                <p:cTn id="199" presetID="10" presetClass="entr" presetSubtype="0" fill="hold" grpId="0" nodeType="clickEffect">
                                  <p:stCondLst>
                                    <p:cond delay="0"/>
                                  </p:stCondLst>
                                  <p:childTnLst>
                                    <p:set>
                                      <p:cBhvr>
                                        <p:cTn id="200" dur="1" fill="hold">
                                          <p:stCondLst>
                                            <p:cond delay="0"/>
                                          </p:stCondLst>
                                        </p:cTn>
                                        <p:tgtEl>
                                          <p:spTgt spid="82"/>
                                        </p:tgtEl>
                                        <p:attrNameLst>
                                          <p:attrName>style.visibility</p:attrName>
                                        </p:attrNameLst>
                                      </p:cBhvr>
                                      <p:to>
                                        <p:strVal val="visible"/>
                                      </p:to>
                                    </p:set>
                                    <p:animEffect transition="in" filter="fade">
                                      <p:cBhvr>
                                        <p:cTn id="201" dur="500"/>
                                        <p:tgtEl>
                                          <p:spTgt spid="82"/>
                                        </p:tgtEl>
                                      </p:cBhvr>
                                    </p:animEffect>
                                  </p:childTnLst>
                                </p:cTn>
                              </p:par>
                            </p:childTnLst>
                          </p:cTn>
                        </p:par>
                      </p:childTnLst>
                    </p:cTn>
                  </p:par>
                  <p:par>
                    <p:cTn id="202" fill="hold">
                      <p:stCondLst>
                        <p:cond delay="indefinite"/>
                      </p:stCondLst>
                      <p:childTnLst>
                        <p:par>
                          <p:cTn id="203" fill="hold">
                            <p:stCondLst>
                              <p:cond delay="0"/>
                            </p:stCondLst>
                            <p:childTnLst>
                              <p:par>
                                <p:cTn id="204" presetID="10" presetClass="entr" presetSubtype="0" fill="hold" grpId="0" nodeType="clickEffect">
                                  <p:stCondLst>
                                    <p:cond delay="0"/>
                                  </p:stCondLst>
                                  <p:childTnLst>
                                    <p:set>
                                      <p:cBhvr>
                                        <p:cTn id="205" dur="1" fill="hold">
                                          <p:stCondLst>
                                            <p:cond delay="0"/>
                                          </p:stCondLst>
                                        </p:cTn>
                                        <p:tgtEl>
                                          <p:spTgt spid="86"/>
                                        </p:tgtEl>
                                        <p:attrNameLst>
                                          <p:attrName>style.visibility</p:attrName>
                                        </p:attrNameLst>
                                      </p:cBhvr>
                                      <p:to>
                                        <p:strVal val="visible"/>
                                      </p:to>
                                    </p:set>
                                    <p:animEffect transition="in" filter="fade">
                                      <p:cBhvr>
                                        <p:cTn id="206"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108" grpId="0" animBg="1"/>
      <p:bldP spid="109" grpId="0" animBg="1"/>
      <p:bldP spid="110" grpId="0" animBg="1"/>
      <p:bldP spid="111" grpId="0" animBg="1"/>
      <p:bldP spid="112" grpId="0" animBg="1"/>
      <p:bldP spid="113" grpId="0" animBg="1"/>
      <p:bldP spid="115" grpId="0" animBg="1"/>
      <p:bldP spid="116" grpId="0" animBg="1"/>
      <p:bldP spid="117" grpId="0" animBg="1"/>
      <p:bldP spid="118" grpId="0" animBg="1"/>
      <p:bldP spid="130" grpId="0" animBg="1"/>
      <p:bldP spid="131" grpId="0" animBg="1"/>
      <p:bldP spid="132" grpId="0" animBg="1"/>
      <p:bldP spid="133" grpId="0" animBg="1"/>
      <p:bldP spid="136" grpId="0" animBg="1"/>
      <p:bldP spid="142" grpId="0" animBg="1"/>
      <p:bldP spid="143" grpId="0" animBg="1"/>
      <p:bldP spid="144" grpId="0" animBg="1"/>
      <p:bldP spid="159" grpId="0"/>
      <p:bldP spid="160" grpId="0"/>
      <p:bldP spid="161" grpId="0"/>
      <p:bldP spid="162" grpId="0"/>
      <p:bldP spid="165" grpId="0"/>
      <p:bldP spid="166" grpId="0"/>
      <p:bldP spid="167" grpId="0"/>
      <p:bldP spid="168" grpId="0"/>
      <p:bldP spid="47" grpId="0" animBg="1"/>
      <p:bldP spid="48" grpId="0"/>
      <p:bldP spid="63" grpId="0" animBg="1"/>
      <p:bldP spid="70" grpId="0"/>
      <p:bldP spid="75" grpId="0" animBg="1"/>
      <p:bldP spid="76" grpId="0" animBg="1"/>
      <p:bldP spid="77" grpId="0" animBg="1"/>
      <p:bldP spid="78" grpId="0" animBg="1"/>
      <p:bldP spid="80" grpId="0" animBg="1"/>
      <p:bldP spid="81" grpId="0" animBg="1"/>
      <p:bldP spid="82" grpId="0" animBg="1"/>
      <p:bldP spid="86"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81000">
              <a:srgbClr val="002060"/>
            </a:gs>
            <a:gs pos="71000">
              <a:schemeClr val="bg1"/>
            </a:gs>
            <a:gs pos="28000">
              <a:schemeClr val="bg1"/>
            </a:gs>
          </a:gsLst>
          <a:lin ang="5400000" scaled="1"/>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29BA536-0210-4440-AC87-412EA96DC758}"/>
              </a:ext>
            </a:extLst>
          </p:cNvPr>
          <p:cNvSpPr txBox="1"/>
          <p:nvPr/>
        </p:nvSpPr>
        <p:spPr>
          <a:xfrm>
            <a:off x="2709704" y="464642"/>
            <a:ext cx="6473817" cy="461665"/>
          </a:xfrm>
          <a:prstGeom prst="rect">
            <a:avLst/>
          </a:prstGeom>
          <a:noFill/>
        </p:spPr>
        <p:txBody>
          <a:bodyPr wrap="square" rtlCol="0">
            <a:spAutoFit/>
          </a:bodyPr>
          <a:lstStyle/>
          <a:p>
            <a:pPr algn="ctr"/>
            <a:r>
              <a:rPr lang="en-US" sz="2400" dirty="0">
                <a:solidFill>
                  <a:schemeClr val="bg1"/>
                </a:solidFill>
                <a:latin typeface="Arial Black" panose="020B0A04020102020204" pitchFamily="34" charset="0"/>
              </a:rPr>
              <a:t>Annual Residual Income</a:t>
            </a:r>
          </a:p>
        </p:txBody>
      </p:sp>
      <p:sp>
        <p:nvSpPr>
          <p:cNvPr id="3" name="TextBox 2">
            <a:extLst>
              <a:ext uri="{FF2B5EF4-FFF2-40B4-BE49-F238E27FC236}">
                <a16:creationId xmlns:a16="http://schemas.microsoft.com/office/drawing/2014/main" id="{3483DE72-AAD1-4E0D-93AC-309529F3DB7B}"/>
              </a:ext>
            </a:extLst>
          </p:cNvPr>
          <p:cNvSpPr txBox="1"/>
          <p:nvPr/>
        </p:nvSpPr>
        <p:spPr>
          <a:xfrm>
            <a:off x="2642045" y="1091258"/>
            <a:ext cx="6541477" cy="830997"/>
          </a:xfrm>
          <a:prstGeom prst="rect">
            <a:avLst/>
          </a:prstGeom>
          <a:solidFill>
            <a:srgbClr val="FF0000"/>
          </a:solidFill>
          <a:scene3d>
            <a:camera prst="orthographicFront"/>
            <a:lightRig rig="threePt" dir="t"/>
          </a:scene3d>
          <a:sp3d>
            <a:bevelT/>
          </a:sp3d>
        </p:spPr>
        <p:txBody>
          <a:bodyPr wrap="square" rtlCol="0">
            <a:spAutoFit/>
          </a:bodyPr>
          <a:lstStyle/>
          <a:p>
            <a:pPr algn="ctr"/>
            <a:r>
              <a:rPr lang="en-US" sz="2400" dirty="0">
                <a:solidFill>
                  <a:schemeClr val="bg1"/>
                </a:solidFill>
              </a:rPr>
              <a:t>Total annual level1 subscribers 160 x 75% retention = 120 x $200 = $24,000  </a:t>
            </a:r>
          </a:p>
        </p:txBody>
      </p:sp>
      <p:sp>
        <p:nvSpPr>
          <p:cNvPr id="7" name="TextBox 6">
            <a:extLst>
              <a:ext uri="{FF2B5EF4-FFF2-40B4-BE49-F238E27FC236}">
                <a16:creationId xmlns:a16="http://schemas.microsoft.com/office/drawing/2014/main" id="{406C1F41-A745-4963-ABFD-C8D90A2567D4}"/>
              </a:ext>
            </a:extLst>
          </p:cNvPr>
          <p:cNvSpPr txBox="1"/>
          <p:nvPr/>
        </p:nvSpPr>
        <p:spPr>
          <a:xfrm>
            <a:off x="2574387" y="2087206"/>
            <a:ext cx="6541477" cy="830997"/>
          </a:xfrm>
          <a:prstGeom prst="rect">
            <a:avLst/>
          </a:prstGeom>
          <a:solidFill>
            <a:srgbClr val="FF0000"/>
          </a:solidFill>
          <a:scene3d>
            <a:camera prst="orthographicFront"/>
            <a:lightRig rig="threePt" dir="t"/>
          </a:scene3d>
          <a:sp3d>
            <a:bevelT/>
          </a:sp3d>
        </p:spPr>
        <p:txBody>
          <a:bodyPr wrap="square" rtlCol="0">
            <a:spAutoFit/>
          </a:bodyPr>
          <a:lstStyle/>
          <a:p>
            <a:pPr algn="ctr"/>
            <a:r>
              <a:rPr lang="en-US" sz="2400" dirty="0">
                <a:solidFill>
                  <a:schemeClr val="bg1"/>
                </a:solidFill>
              </a:rPr>
              <a:t>Total annual level 2 subscribers 640 x 75% 480 x $50 = $24,000</a:t>
            </a:r>
          </a:p>
        </p:txBody>
      </p:sp>
      <p:sp>
        <p:nvSpPr>
          <p:cNvPr id="8" name="TextBox 7">
            <a:extLst>
              <a:ext uri="{FF2B5EF4-FFF2-40B4-BE49-F238E27FC236}">
                <a16:creationId xmlns:a16="http://schemas.microsoft.com/office/drawing/2014/main" id="{2E63E047-BB2B-471C-AC6A-2651ADEE2026}"/>
              </a:ext>
            </a:extLst>
          </p:cNvPr>
          <p:cNvSpPr txBox="1"/>
          <p:nvPr/>
        </p:nvSpPr>
        <p:spPr>
          <a:xfrm>
            <a:off x="2709705" y="3914152"/>
            <a:ext cx="6772589" cy="1938992"/>
          </a:xfrm>
          <a:prstGeom prst="rect">
            <a:avLst/>
          </a:prstGeom>
          <a:noFill/>
        </p:spPr>
        <p:txBody>
          <a:bodyPr wrap="square" rtlCol="0">
            <a:spAutoFit/>
          </a:bodyPr>
          <a:lstStyle/>
          <a:p>
            <a:r>
              <a:rPr lang="en-US" sz="2400" dirty="0">
                <a:solidFill>
                  <a:srgbClr val="FF0000"/>
                </a:solidFill>
              </a:rPr>
              <a:t>This example assume an average enrollment of 16 (4 per week) level1and 64 level 2 subscribers monthly during a ten-month period, with a 75% renewal rate. Results will vary based on each individuals’ personal efforts</a:t>
            </a:r>
            <a:r>
              <a:rPr lang="en-US" sz="2400" dirty="0"/>
              <a:t>.</a:t>
            </a:r>
          </a:p>
        </p:txBody>
      </p:sp>
      <p:sp>
        <p:nvSpPr>
          <p:cNvPr id="9" name="TextBox 8">
            <a:extLst>
              <a:ext uri="{FF2B5EF4-FFF2-40B4-BE49-F238E27FC236}">
                <a16:creationId xmlns:a16="http://schemas.microsoft.com/office/drawing/2014/main" id="{008D31A2-0196-42EB-8782-49C50DC1667D}"/>
              </a:ext>
            </a:extLst>
          </p:cNvPr>
          <p:cNvSpPr txBox="1"/>
          <p:nvPr/>
        </p:nvSpPr>
        <p:spPr>
          <a:xfrm>
            <a:off x="2709705" y="3108801"/>
            <a:ext cx="6406159" cy="578492"/>
          </a:xfrm>
          <a:prstGeom prst="rect">
            <a:avLst/>
          </a:prstGeom>
          <a:solidFill>
            <a:srgbClr val="FF0000"/>
          </a:solidFill>
          <a:scene3d>
            <a:camera prst="orthographicFront"/>
            <a:lightRig rig="threePt" dir="t"/>
          </a:scene3d>
          <a:sp3d>
            <a:bevelT/>
          </a:sp3d>
        </p:spPr>
        <p:txBody>
          <a:bodyPr wrap="square" rtlCol="0">
            <a:spAutoFit/>
          </a:bodyPr>
          <a:lstStyle/>
          <a:p>
            <a:pPr algn="ctr">
              <a:lnSpc>
                <a:spcPct val="150000"/>
              </a:lnSpc>
            </a:pPr>
            <a:r>
              <a:rPr lang="en-US" sz="2400" dirty="0">
                <a:solidFill>
                  <a:schemeClr val="bg1"/>
                </a:solidFill>
              </a:rPr>
              <a:t>Annual renewal commissions $48,000</a:t>
            </a:r>
          </a:p>
        </p:txBody>
      </p:sp>
    </p:spTree>
    <p:extLst>
      <p:ext uri="{BB962C8B-B14F-4D97-AF65-F5344CB8AC3E}">
        <p14:creationId xmlns:p14="http://schemas.microsoft.com/office/powerpoint/2010/main" val="2231067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C0F53C-F837-4EE4-96EE-5BC0631BE14D}"/>
              </a:ext>
            </a:extLst>
          </p:cNvPr>
          <p:cNvSpPr txBox="1"/>
          <p:nvPr/>
        </p:nvSpPr>
        <p:spPr>
          <a:xfrm>
            <a:off x="2564524" y="698357"/>
            <a:ext cx="4740165" cy="584775"/>
          </a:xfrm>
          <a:prstGeom prst="rect">
            <a:avLst/>
          </a:prstGeom>
          <a:noFill/>
        </p:spPr>
        <p:txBody>
          <a:bodyPr wrap="square" rtlCol="0">
            <a:spAutoFit/>
          </a:bodyPr>
          <a:lstStyle/>
          <a:p>
            <a:pPr algn="ctr"/>
            <a:r>
              <a:rPr lang="en-US" sz="2000" b="1" dirty="0">
                <a:solidFill>
                  <a:srgbClr val="FF0000"/>
                </a:solidFill>
                <a:latin typeface="Arial Black" panose="020B0A04020102020204" pitchFamily="34" charset="0"/>
              </a:rPr>
              <a:t>Compensation Schedule</a:t>
            </a:r>
            <a:endParaRPr lang="en-US" sz="1200" b="1" dirty="0">
              <a:solidFill>
                <a:srgbClr val="FF0000"/>
              </a:solidFill>
              <a:latin typeface="Arial Black" panose="020B0A04020102020204" pitchFamily="34" charset="0"/>
            </a:endParaRPr>
          </a:p>
          <a:p>
            <a:endParaRPr lang="en-US" sz="1200" b="1" dirty="0"/>
          </a:p>
        </p:txBody>
      </p:sp>
      <p:graphicFrame>
        <p:nvGraphicFramePr>
          <p:cNvPr id="4" name="Table 3">
            <a:extLst>
              <a:ext uri="{FF2B5EF4-FFF2-40B4-BE49-F238E27FC236}">
                <a16:creationId xmlns:a16="http://schemas.microsoft.com/office/drawing/2014/main" id="{82C7B0D4-1CF6-40FE-B8AC-D14CD9CD9A9A}"/>
              </a:ext>
            </a:extLst>
          </p:cNvPr>
          <p:cNvGraphicFramePr>
            <a:graphicFrameLocks noGrp="1"/>
          </p:cNvGraphicFramePr>
          <p:nvPr>
            <p:extLst>
              <p:ext uri="{D42A27DB-BD31-4B8C-83A1-F6EECF244321}">
                <p14:modId xmlns:p14="http://schemas.microsoft.com/office/powerpoint/2010/main" val="354417088"/>
              </p:ext>
            </p:extLst>
          </p:nvPr>
        </p:nvGraphicFramePr>
        <p:xfrm>
          <a:off x="1026942" y="698358"/>
          <a:ext cx="10452295" cy="5461290"/>
        </p:xfrm>
        <a:graphic>
          <a:graphicData uri="http://schemas.openxmlformats.org/drawingml/2006/table">
            <a:tbl>
              <a:tblPr>
                <a:tableStyleId>{5C22544A-7EE6-4342-B048-85BDC9FD1C3A}</a:tableStyleId>
              </a:tblPr>
              <a:tblGrid>
                <a:gridCol w="4335767">
                  <a:extLst>
                    <a:ext uri="{9D8B030D-6E8A-4147-A177-3AD203B41FA5}">
                      <a16:colId xmlns:a16="http://schemas.microsoft.com/office/drawing/2014/main" val="1501009568"/>
                    </a:ext>
                  </a:extLst>
                </a:gridCol>
                <a:gridCol w="1380735">
                  <a:extLst>
                    <a:ext uri="{9D8B030D-6E8A-4147-A177-3AD203B41FA5}">
                      <a16:colId xmlns:a16="http://schemas.microsoft.com/office/drawing/2014/main" val="3099587775"/>
                    </a:ext>
                  </a:extLst>
                </a:gridCol>
                <a:gridCol w="1789364">
                  <a:extLst>
                    <a:ext uri="{9D8B030D-6E8A-4147-A177-3AD203B41FA5}">
                      <a16:colId xmlns:a16="http://schemas.microsoft.com/office/drawing/2014/main" val="158065930"/>
                    </a:ext>
                  </a:extLst>
                </a:gridCol>
                <a:gridCol w="1875392">
                  <a:extLst>
                    <a:ext uri="{9D8B030D-6E8A-4147-A177-3AD203B41FA5}">
                      <a16:colId xmlns:a16="http://schemas.microsoft.com/office/drawing/2014/main" val="2303813876"/>
                    </a:ext>
                  </a:extLst>
                </a:gridCol>
                <a:gridCol w="1071037">
                  <a:extLst>
                    <a:ext uri="{9D8B030D-6E8A-4147-A177-3AD203B41FA5}">
                      <a16:colId xmlns:a16="http://schemas.microsoft.com/office/drawing/2014/main" val="3297097068"/>
                    </a:ext>
                  </a:extLst>
                </a:gridCol>
              </a:tblGrid>
              <a:tr h="216109">
                <a:tc>
                  <a:txBody>
                    <a:bodyPr/>
                    <a:lstStyle/>
                    <a:p>
                      <a:pPr algn="ctr" fontAlgn="t"/>
                      <a:r>
                        <a:rPr lang="en-US" sz="900" u="none" strike="noStrike" dirty="0">
                          <a:effectLst/>
                        </a:rPr>
                        <a:t>Individual Monthly Production Bonuses</a:t>
                      </a:r>
                      <a:endParaRPr lang="en-US" sz="900" b="1" i="0" u="none" strike="noStrike" dirty="0">
                        <a:solidFill>
                          <a:srgbClr val="000000"/>
                        </a:solidFill>
                        <a:effectLst/>
                        <a:latin typeface="Arial" panose="020B0604020202020204" pitchFamily="34" charset="0"/>
                      </a:endParaRPr>
                    </a:p>
                  </a:txBody>
                  <a:tcPr marL="0" marR="0" marT="0" marB="0"/>
                </a:tc>
                <a:tc>
                  <a:txBody>
                    <a:bodyPr/>
                    <a:lstStyle/>
                    <a:p>
                      <a:pPr algn="l" fontAlgn="b"/>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endParaRPr lang="en-US" sz="900" b="0" i="0" u="none" strike="noStrike" dirty="0">
                        <a:solidFill>
                          <a:srgbClr val="000000"/>
                        </a:solidFill>
                        <a:effectLst/>
                        <a:latin typeface="Arial" panose="020B0604020202020204" pitchFamily="34" charset="0"/>
                      </a:endParaRPr>
                    </a:p>
                  </a:txBody>
                  <a:tcPr marL="493005"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002974810"/>
                  </a:ext>
                </a:extLst>
              </a:tr>
              <a:tr h="345773">
                <a:tc>
                  <a:txBody>
                    <a:bodyPr/>
                    <a:lstStyle/>
                    <a:p>
                      <a:pPr algn="l" fontAlgn="t"/>
                      <a:r>
                        <a:rPr lang="en-US" sz="700" u="none" strike="noStrike" dirty="0">
                          <a:effectLst/>
                        </a:rPr>
                        <a:t>Bonuses are paid after the first eight units. Example: 11 sales equal 3 bonus units $150</a:t>
                      </a:r>
                      <a:endParaRPr lang="en-US" sz="700" b="1" i="0" u="none" strike="noStrike" dirty="0">
                        <a:solidFill>
                          <a:srgbClr val="000000"/>
                        </a:solidFill>
                        <a:effectLst/>
                        <a:latin typeface="Arial" panose="020B0604020202020204" pitchFamily="34" charset="0"/>
                      </a:endParaRPr>
                    </a:p>
                  </a:txBody>
                  <a:tcPr marL="0" marR="0" marT="0" marB="0"/>
                </a:tc>
                <a:tc>
                  <a:txBody>
                    <a:bodyPr/>
                    <a:lstStyle/>
                    <a:p>
                      <a:pPr algn="ctr" fontAlgn="ctr"/>
                      <a:r>
                        <a:rPr lang="en-US" sz="900" u="none" strike="noStrike" dirty="0">
                          <a:effectLst/>
                        </a:rPr>
                        <a:t> Unit Bonus  </a:t>
                      </a:r>
                      <a:endParaRPr lang="en-US" sz="9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900" u="none" strike="noStrike" dirty="0">
                          <a:effectLst/>
                        </a:rPr>
                        <a:t>Total Bonus</a:t>
                      </a:r>
                      <a:endParaRPr lang="en-US" sz="9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900" u="none" strike="noStrike" dirty="0">
                          <a:effectLst/>
                        </a:rPr>
                        <a:t> # of bonus units </a:t>
                      </a:r>
                      <a:endParaRPr lang="en-US" sz="9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118385166"/>
                  </a:ext>
                </a:extLst>
              </a:tr>
              <a:tr h="216109">
                <a:tc>
                  <a:txBody>
                    <a:bodyPr/>
                    <a:lstStyle/>
                    <a:p>
                      <a:pPr algn="ctr" fontAlgn="t"/>
                      <a:r>
                        <a:rPr lang="en-US" sz="900" u="none" strike="noStrike" dirty="0">
                          <a:effectLst/>
                        </a:rPr>
                        <a:t>Sales 9-12</a:t>
                      </a:r>
                      <a:endParaRPr lang="en-US" sz="900" b="1" i="0" u="none" strike="noStrike" dirty="0">
                        <a:solidFill>
                          <a:srgbClr val="000000"/>
                        </a:solidFill>
                        <a:effectLst/>
                        <a:latin typeface="Arial" panose="020B0604020202020204" pitchFamily="34" charset="0"/>
                      </a:endParaRPr>
                    </a:p>
                  </a:txBody>
                  <a:tcPr marL="0" marR="0" marT="0" marB="0"/>
                </a:tc>
                <a:tc>
                  <a:txBody>
                    <a:bodyPr/>
                    <a:lstStyle/>
                    <a:p>
                      <a:pPr algn="ctr" fontAlgn="b"/>
                      <a:r>
                        <a:rPr lang="en-US" sz="900" u="none" strike="noStrike" dirty="0">
                          <a:effectLst/>
                        </a:rPr>
                        <a:t> $                 50 </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50 </a:t>
                      </a:r>
                      <a:endParaRPr lang="en-US" sz="900" b="0"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567986860"/>
                  </a:ext>
                </a:extLst>
              </a:tr>
              <a:tr h="216109">
                <a:tc>
                  <a:txBody>
                    <a:bodyPr/>
                    <a:lstStyle/>
                    <a:p>
                      <a:pPr algn="ctr" fontAlgn="t"/>
                      <a:r>
                        <a:rPr lang="en-US" sz="900" u="none" strike="noStrike" dirty="0">
                          <a:effectLst/>
                        </a:rPr>
                        <a:t>Sales 13-16</a:t>
                      </a:r>
                      <a:endParaRPr lang="en-US" sz="900" b="1" i="0" u="none" strike="noStrike" dirty="0">
                        <a:solidFill>
                          <a:srgbClr val="000000"/>
                        </a:solidFill>
                        <a:effectLst/>
                        <a:latin typeface="Arial" panose="020B0604020202020204" pitchFamily="34" charset="0"/>
                      </a:endParaRPr>
                    </a:p>
                  </a:txBody>
                  <a:tcPr marL="0" marR="0" marT="0" marB="0"/>
                </a:tc>
                <a:tc>
                  <a:txBody>
                    <a:bodyPr/>
                    <a:lstStyle/>
                    <a:p>
                      <a:pPr algn="ctr" fontAlgn="b"/>
                      <a:r>
                        <a:rPr lang="en-US" sz="900" u="none" strike="noStrike" dirty="0">
                          <a:effectLst/>
                        </a:rPr>
                        <a:t> $                 60 </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60 </a:t>
                      </a:r>
                      <a:endParaRPr lang="en-US" sz="900" b="0"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809527765"/>
                  </a:ext>
                </a:extLst>
              </a:tr>
              <a:tr h="226915">
                <a:tc>
                  <a:txBody>
                    <a:bodyPr/>
                    <a:lstStyle/>
                    <a:p>
                      <a:pPr algn="ctr" fontAlgn="t"/>
                      <a:r>
                        <a:rPr lang="en-US" sz="900" u="none" strike="noStrike" dirty="0">
                          <a:effectLst/>
                        </a:rPr>
                        <a:t>Sales 17-21</a:t>
                      </a:r>
                      <a:endParaRPr lang="en-US" sz="900" b="1" i="0" u="none" strike="noStrike" dirty="0">
                        <a:solidFill>
                          <a:srgbClr val="000000"/>
                        </a:solidFill>
                        <a:effectLst/>
                        <a:latin typeface="Arial" panose="020B0604020202020204" pitchFamily="34" charset="0"/>
                      </a:endParaRPr>
                    </a:p>
                  </a:txBody>
                  <a:tcPr marL="0" marR="0" marT="0" marB="0"/>
                </a:tc>
                <a:tc>
                  <a:txBody>
                    <a:bodyPr/>
                    <a:lstStyle/>
                    <a:p>
                      <a:pPr algn="ctr" fontAlgn="b"/>
                      <a:r>
                        <a:rPr lang="en-US" sz="900" u="none" strike="noStrike" dirty="0">
                          <a:effectLst/>
                        </a:rPr>
                        <a:t> $                 75 </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75 </a:t>
                      </a:r>
                      <a:endParaRPr lang="en-US" sz="900" b="0"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735776919"/>
                  </a:ext>
                </a:extLst>
              </a:tr>
              <a:tr h="216109">
                <a:tc>
                  <a:txBody>
                    <a:bodyPr/>
                    <a:lstStyle/>
                    <a:p>
                      <a:pPr algn="ctr" fontAlgn="t"/>
                      <a:r>
                        <a:rPr lang="en-US" sz="900" u="none" strike="noStrike" dirty="0">
                          <a:effectLst/>
                        </a:rPr>
                        <a:t>Sales 22-25</a:t>
                      </a:r>
                      <a:endParaRPr lang="en-US" sz="900" b="1" i="0" u="none" strike="noStrike" dirty="0">
                        <a:solidFill>
                          <a:srgbClr val="000000"/>
                        </a:solidFill>
                        <a:effectLst/>
                        <a:latin typeface="Arial" panose="020B0604020202020204" pitchFamily="34" charset="0"/>
                      </a:endParaRPr>
                    </a:p>
                  </a:txBody>
                  <a:tcPr marL="0" marR="0" marT="0" marB="0"/>
                </a:tc>
                <a:tc>
                  <a:txBody>
                    <a:bodyPr/>
                    <a:lstStyle/>
                    <a:p>
                      <a:pPr algn="ctr" fontAlgn="b"/>
                      <a:r>
                        <a:rPr lang="en-US" sz="900" u="none" strike="noStrike" dirty="0">
                          <a:effectLst/>
                        </a:rPr>
                        <a:t> $                 85 </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85 </a:t>
                      </a:r>
                      <a:endParaRPr lang="en-US" sz="900" b="0"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066954384"/>
                  </a:ext>
                </a:extLst>
              </a:tr>
              <a:tr h="226915">
                <a:tc>
                  <a:txBody>
                    <a:bodyPr/>
                    <a:lstStyle/>
                    <a:p>
                      <a:pPr algn="ctr" fontAlgn="t"/>
                      <a:r>
                        <a:rPr lang="en-US" sz="900" u="none" strike="noStrike" dirty="0">
                          <a:effectLst/>
                        </a:rPr>
                        <a:t>Sales 26 and over</a:t>
                      </a:r>
                      <a:endParaRPr lang="en-US" sz="900" b="1" i="0" u="none" strike="noStrike" dirty="0">
                        <a:solidFill>
                          <a:srgbClr val="000000"/>
                        </a:solidFill>
                        <a:effectLst/>
                        <a:latin typeface="Arial" panose="020B0604020202020204" pitchFamily="34" charset="0"/>
                      </a:endParaRPr>
                    </a:p>
                  </a:txBody>
                  <a:tcPr marL="0" marR="0" marT="0" marB="0"/>
                </a:tc>
                <a:tc>
                  <a:txBody>
                    <a:bodyPr/>
                    <a:lstStyle/>
                    <a:p>
                      <a:pPr algn="ctr" fontAlgn="b"/>
                      <a:r>
                        <a:rPr lang="en-US" sz="900" u="none" strike="noStrike" dirty="0">
                          <a:effectLst/>
                        </a:rPr>
                        <a:t> $               100 </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   </a:t>
                      </a:r>
                      <a:endParaRPr lang="en-US" sz="900" b="0"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0</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739170783"/>
                  </a:ext>
                </a:extLst>
              </a:tr>
              <a:tr h="328701">
                <a:tc>
                  <a:txBody>
                    <a:bodyPr/>
                    <a:lstStyle/>
                    <a:p>
                      <a:pPr algn="ctr" fontAlgn="ctr"/>
                      <a:r>
                        <a:rPr lang="en-US" sz="900" u="none" strike="noStrike" dirty="0">
                          <a:effectLst/>
                        </a:rPr>
                        <a:t>Total Bonus</a:t>
                      </a:r>
                      <a:endParaRPr lang="en-US" sz="900" b="1" i="0" u="none" strike="noStrike" dirty="0">
                        <a:solidFill>
                          <a:srgbClr val="000000"/>
                        </a:solidFill>
                        <a:effectLst/>
                        <a:latin typeface="Arial" panose="020B0604020202020204" pitchFamily="34" charset="0"/>
                      </a:endParaRPr>
                    </a:p>
                  </a:txBody>
                  <a:tcPr marL="0" marR="0" marT="0" marB="0" anchor="ctr"/>
                </a:tc>
                <a:tc>
                  <a:txBody>
                    <a:bodyPr/>
                    <a:lstStyle/>
                    <a:p>
                      <a:pPr algn="l" fontAlgn="b"/>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l" fontAlgn="b"/>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l" fontAlgn="b"/>
                      <a:r>
                        <a:rPr lang="en-US" sz="900" u="none" strike="noStrike" dirty="0">
                          <a:effectLst/>
                        </a:rPr>
                        <a:t> </a:t>
                      </a:r>
                      <a:endParaRPr lang="en-US" sz="900" b="0" i="0" u="none" strike="noStrike" dirty="0">
                        <a:solidFill>
                          <a:srgbClr val="000000"/>
                        </a:solidFill>
                        <a:effectLst/>
                        <a:latin typeface="Arial" panose="020B0604020202020204" pitchFamily="34" charset="0"/>
                      </a:endParaRPr>
                    </a:p>
                  </a:txBody>
                  <a:tcPr marL="493005"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592920096"/>
                  </a:ext>
                </a:extLst>
              </a:tr>
              <a:tr h="216109">
                <a:tc>
                  <a:txBody>
                    <a:bodyPr/>
                    <a:lstStyle/>
                    <a:p>
                      <a:pPr algn="ctr" fontAlgn="ctr"/>
                      <a:r>
                        <a:rPr lang="en-US" sz="900" b="1" i="0" u="none" strike="noStrike" dirty="0">
                          <a:solidFill>
                            <a:srgbClr val="000000"/>
                          </a:solidFill>
                          <a:effectLst/>
                          <a:latin typeface="Arial" panose="020B0604020202020204" pitchFamily="34" charset="0"/>
                        </a:rPr>
                        <a:t>Example: 15 sales = 8x$150= $1,200 plus 7x60=$420 = $1,620</a:t>
                      </a:r>
                    </a:p>
                  </a:txBody>
                  <a:tcPr marL="0" marR="0" marT="0" marB="0" anchor="ctr"/>
                </a:tc>
                <a:tc>
                  <a:txBody>
                    <a:bodyPr/>
                    <a:lstStyle/>
                    <a:p>
                      <a:pPr algn="l" fontAlgn="b"/>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l" fontAlgn="b"/>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l" fontAlgn="b"/>
                      <a:endParaRPr lang="en-US" sz="900" b="0" i="0" u="none" strike="noStrike" dirty="0">
                        <a:solidFill>
                          <a:srgbClr val="000000"/>
                        </a:solidFill>
                        <a:effectLst/>
                        <a:latin typeface="Arial" panose="020B0604020202020204" pitchFamily="34" charset="0"/>
                      </a:endParaRPr>
                    </a:p>
                  </a:txBody>
                  <a:tcPr marL="493005"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708006756"/>
                  </a:ext>
                </a:extLst>
              </a:tr>
              <a:tr h="216109">
                <a:tc>
                  <a:txBody>
                    <a:bodyPr/>
                    <a:lstStyle/>
                    <a:p>
                      <a:pPr algn="ctr" fontAlgn="ctr"/>
                      <a:endParaRPr lang="en-US" sz="900" b="1" i="0" u="none" strike="noStrike" dirty="0">
                        <a:solidFill>
                          <a:srgbClr val="000000"/>
                        </a:solidFill>
                        <a:effectLst/>
                        <a:latin typeface="Arial" panose="020B0604020202020204" pitchFamily="34" charset="0"/>
                      </a:endParaRPr>
                    </a:p>
                  </a:txBody>
                  <a:tcPr marL="0" marR="0" marT="0" marB="0" anchor="ctr"/>
                </a:tc>
                <a:tc>
                  <a:txBody>
                    <a:bodyPr/>
                    <a:lstStyle/>
                    <a:p>
                      <a:pPr algn="l" fontAlgn="b"/>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l" fontAlgn="b"/>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l" fontAlgn="b"/>
                      <a:endParaRPr lang="en-US" sz="900" b="0" i="0" u="none" strike="noStrike" dirty="0">
                        <a:solidFill>
                          <a:srgbClr val="000000"/>
                        </a:solidFill>
                        <a:effectLst/>
                        <a:latin typeface="Arial" panose="020B0604020202020204" pitchFamily="34" charset="0"/>
                      </a:endParaRPr>
                    </a:p>
                  </a:txBody>
                  <a:tcPr marL="493005"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922234225"/>
                  </a:ext>
                </a:extLst>
              </a:tr>
              <a:tr h="216109">
                <a:tc>
                  <a:txBody>
                    <a:bodyPr/>
                    <a:lstStyle/>
                    <a:p>
                      <a:pPr algn="ctr" fontAlgn="ctr"/>
                      <a:endParaRPr lang="en-US" sz="900" b="1" i="0" u="none" strike="noStrike" dirty="0">
                        <a:solidFill>
                          <a:srgbClr val="000000"/>
                        </a:solidFill>
                        <a:effectLst/>
                        <a:latin typeface="Arial" panose="020B0604020202020204" pitchFamily="34" charset="0"/>
                      </a:endParaRPr>
                    </a:p>
                  </a:txBody>
                  <a:tcPr marL="0" marR="0" marT="0" marB="0" anchor="ctr"/>
                </a:tc>
                <a:tc>
                  <a:txBody>
                    <a:bodyPr/>
                    <a:lstStyle/>
                    <a:p>
                      <a:pPr algn="l" fontAlgn="b"/>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endParaRPr lang="en-US" sz="900" b="0" i="0" u="none" strike="noStrike" dirty="0">
                        <a:solidFill>
                          <a:srgbClr val="000000"/>
                        </a:solidFill>
                        <a:effectLst/>
                        <a:latin typeface="Arial" panose="020B0604020202020204" pitchFamily="34" charset="0"/>
                      </a:endParaRPr>
                    </a:p>
                  </a:txBody>
                  <a:tcPr marL="493005" marR="0" marT="0"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557824522"/>
                  </a:ext>
                </a:extLst>
              </a:tr>
              <a:tr h="216109">
                <a:tc>
                  <a:txBody>
                    <a:bodyPr/>
                    <a:lstStyle/>
                    <a:p>
                      <a:pPr algn="ctr" fontAlgn="t"/>
                      <a:r>
                        <a:rPr lang="en-US" sz="1000" b="1" u="none" strike="noStrike" dirty="0">
                          <a:effectLst/>
                        </a:rPr>
                        <a:t>Individual Sales Commissions</a:t>
                      </a:r>
                      <a:endParaRPr lang="en-US" sz="1000" b="1" i="0" u="none" strike="noStrike" dirty="0">
                        <a:solidFill>
                          <a:srgbClr val="000000"/>
                        </a:solidFill>
                        <a:effectLst/>
                        <a:latin typeface="Arial" panose="020B0604020202020204" pitchFamily="34" charset="0"/>
                      </a:endParaRPr>
                    </a:p>
                  </a:txBody>
                  <a:tcPr marL="0" marR="0" marT="0" marB="0"/>
                </a:tc>
                <a:tc>
                  <a:txBody>
                    <a:bodyPr/>
                    <a:lstStyle/>
                    <a:p>
                      <a:pPr algn="l" fontAlgn="b"/>
                      <a:endParaRPr lang="en-US" sz="900" b="1" i="0" u="none" strike="noStrike" dirty="0">
                        <a:solidFill>
                          <a:srgbClr val="000000"/>
                        </a:solidFill>
                        <a:effectLst/>
                        <a:latin typeface="Arial" panose="020B0604020202020204" pitchFamily="34" charset="0"/>
                      </a:endParaRPr>
                    </a:p>
                  </a:txBody>
                  <a:tcPr marL="211288" marR="0" marT="0" marB="0" anchor="b"/>
                </a:tc>
                <a:tc>
                  <a:txBody>
                    <a:bodyPr/>
                    <a:lstStyle/>
                    <a:p>
                      <a:pPr algn="ctr" fontAlgn="b"/>
                      <a:r>
                        <a:rPr lang="en-US" sz="900" u="none" strike="noStrike" dirty="0">
                          <a:effectLst/>
                        </a:rPr>
                        <a:t>Commission Rate </a:t>
                      </a:r>
                      <a:endParaRPr lang="en-US" sz="900" b="1"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900" u="none" strike="noStrike" dirty="0">
                          <a:effectLst/>
                        </a:rPr>
                        <a:t>Commission</a:t>
                      </a:r>
                      <a:endParaRPr lang="en-US" sz="900" b="1"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900" u="none" strike="noStrike" dirty="0">
                          <a:effectLst/>
                        </a:rPr>
                        <a:t># of Sales</a:t>
                      </a:r>
                      <a:endParaRPr lang="en-US" sz="900" b="1"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868135286"/>
                  </a:ext>
                </a:extLst>
              </a:tr>
              <a:tr h="216109">
                <a:tc>
                  <a:txBody>
                    <a:bodyPr/>
                    <a:lstStyle/>
                    <a:p>
                      <a:pPr algn="l" fontAlgn="b"/>
                      <a:r>
                        <a:rPr lang="en-US" sz="900" u="none" strike="noStrike" dirty="0">
                          <a:effectLst/>
                        </a:rPr>
                        <a:t>*</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495 </a:t>
                      </a:r>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ctr" fontAlgn="b"/>
                      <a:r>
                        <a:rPr lang="en-US" sz="900" u="none" strike="noStrike" dirty="0">
                          <a:effectLst/>
                        </a:rPr>
                        <a:t>50.00%</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248 </a:t>
                      </a:r>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909763349"/>
                  </a:ext>
                </a:extLst>
              </a:tr>
              <a:tr h="216109">
                <a:tc>
                  <a:txBody>
                    <a:bodyPr/>
                    <a:lstStyle/>
                    <a:p>
                      <a:pPr algn="l" fontAlgn="b"/>
                      <a:r>
                        <a:rPr lang="en-US" sz="900" u="none" strike="noStrike" dirty="0">
                          <a:effectLst/>
                        </a:rPr>
                        <a:t>Real Estate Wholesaling  Training</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145 </a:t>
                      </a:r>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ctr" fontAlgn="b"/>
                      <a:r>
                        <a:rPr lang="en-US" sz="900" u="none" strike="noStrike" dirty="0">
                          <a:effectLst/>
                        </a:rPr>
                        <a:t>30.75%</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45 </a:t>
                      </a:r>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529040376"/>
                  </a:ext>
                </a:extLst>
              </a:tr>
              <a:tr h="216109">
                <a:tc>
                  <a:txBody>
                    <a:bodyPr/>
                    <a:lstStyle/>
                    <a:p>
                      <a:pPr algn="l" fontAlgn="b"/>
                      <a:r>
                        <a:rPr lang="en-US" sz="900" u="none" strike="noStrike" dirty="0">
                          <a:effectLst/>
                        </a:rPr>
                        <a:t>Real Estate Tax Foreclosure Training (Texas only)</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245 </a:t>
                      </a:r>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ctr" fontAlgn="b"/>
                      <a:r>
                        <a:rPr lang="en-US" sz="900" u="none" strike="noStrike" dirty="0">
                          <a:effectLst/>
                        </a:rPr>
                        <a:t>30.50%</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75 </a:t>
                      </a:r>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065489045"/>
                  </a:ext>
                </a:extLst>
              </a:tr>
              <a:tr h="216109">
                <a:tc>
                  <a:txBody>
                    <a:bodyPr/>
                    <a:lstStyle/>
                    <a:p>
                      <a:pPr algn="l" fontAlgn="b"/>
                      <a:r>
                        <a:rPr lang="en-US" sz="900" u="none" strike="noStrike" dirty="0">
                          <a:effectLst/>
                        </a:rPr>
                        <a:t>Credit &amp; Debt Management Training</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435 </a:t>
                      </a:r>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ctr" fontAlgn="b"/>
                      <a:r>
                        <a:rPr lang="en-US" sz="900" u="none" strike="noStrike" dirty="0">
                          <a:effectLst/>
                        </a:rPr>
                        <a:t>23.00%</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100 </a:t>
                      </a:r>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50396716"/>
                  </a:ext>
                </a:extLst>
              </a:tr>
              <a:tr h="216109">
                <a:tc>
                  <a:txBody>
                    <a:bodyPr/>
                    <a:lstStyle/>
                    <a:p>
                      <a:pPr algn="l" fontAlgn="b"/>
                      <a:r>
                        <a:rPr lang="en-US" sz="900" u="none" strike="noStrike" dirty="0">
                          <a:effectLst/>
                        </a:rPr>
                        <a:t>Credit Management Training</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245 </a:t>
                      </a:r>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ctr" fontAlgn="b"/>
                      <a:r>
                        <a:rPr lang="en-US" sz="900" u="none" strike="noStrike" dirty="0">
                          <a:effectLst/>
                        </a:rPr>
                        <a:t>30.50%</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75 </a:t>
                      </a:r>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231515583"/>
                  </a:ext>
                </a:extLst>
              </a:tr>
              <a:tr h="216109">
                <a:tc>
                  <a:txBody>
                    <a:bodyPr/>
                    <a:lstStyle/>
                    <a:p>
                      <a:pPr algn="l" fontAlgn="b"/>
                      <a:r>
                        <a:rPr lang="en-US" sz="900" u="none" strike="noStrike" dirty="0">
                          <a:effectLst/>
                        </a:rPr>
                        <a:t>One-year Gold Package</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149 </a:t>
                      </a:r>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ctr" fontAlgn="b"/>
                      <a:r>
                        <a:rPr lang="en-US" sz="900" u="none" strike="noStrike" dirty="0">
                          <a:effectLst/>
                        </a:rPr>
                        <a:t>40.00%</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60 </a:t>
                      </a:r>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892857419"/>
                  </a:ext>
                </a:extLst>
              </a:tr>
              <a:tr h="216109">
                <a:tc>
                  <a:txBody>
                    <a:bodyPr/>
                    <a:lstStyle/>
                    <a:p>
                      <a:pPr algn="l" fontAlgn="b"/>
                      <a:r>
                        <a:rPr lang="en-US" sz="900" u="none" strike="noStrike" dirty="0">
                          <a:effectLst/>
                        </a:rPr>
                        <a:t>One-year Silver Package</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99 </a:t>
                      </a:r>
                      <a:endParaRPr lang="en-US" sz="900" b="0" i="0" u="none" strike="noStrike" dirty="0">
                        <a:solidFill>
                          <a:srgbClr val="000000"/>
                        </a:solidFill>
                        <a:effectLst/>
                        <a:latin typeface="Arial" panose="020B0604020202020204" pitchFamily="34" charset="0"/>
                      </a:endParaRPr>
                    </a:p>
                  </a:txBody>
                  <a:tcPr marL="140859" marR="0" marT="0" marB="0" anchor="b"/>
                </a:tc>
                <a:tc>
                  <a:txBody>
                    <a:bodyPr/>
                    <a:lstStyle/>
                    <a:p>
                      <a:pPr algn="ctr" fontAlgn="b"/>
                      <a:r>
                        <a:rPr lang="en-US" sz="900" u="none" strike="noStrike" dirty="0">
                          <a:effectLst/>
                        </a:rPr>
                        <a:t>45.00%</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45 </a:t>
                      </a:r>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478868863"/>
                  </a:ext>
                </a:extLst>
              </a:tr>
              <a:tr h="216109">
                <a:tc>
                  <a:txBody>
                    <a:bodyPr/>
                    <a:lstStyle/>
                    <a:p>
                      <a:pPr algn="l" fontAlgn="b"/>
                      <a:endParaRPr lang="en-US" sz="900" b="1" i="0" u="none" strike="noStrike" dirty="0">
                        <a:solidFill>
                          <a:srgbClr val="000000"/>
                        </a:solidFill>
                        <a:effectLst/>
                        <a:latin typeface="Arial" panose="020B0604020202020204" pitchFamily="34" charset="0"/>
                      </a:endParaRPr>
                    </a:p>
                  </a:txBody>
                  <a:tcPr marL="0" marR="0" marT="0" marB="0" anchor="b"/>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endParaRPr lang="en-US" sz="900" b="1" i="0" u="none" strike="noStrike" dirty="0">
                        <a:solidFill>
                          <a:srgbClr val="000000"/>
                        </a:solidFill>
                        <a:effectLst/>
                        <a:latin typeface="Arial" panose="020B0604020202020204" pitchFamily="34" charset="0"/>
                      </a:endParaRPr>
                    </a:p>
                  </a:txBody>
                  <a:tcPr marL="493005" marR="0" marT="0"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92286947"/>
                  </a:ext>
                </a:extLst>
              </a:tr>
              <a:tr h="226915">
                <a:tc>
                  <a:txBody>
                    <a:bodyPr/>
                    <a:lstStyle/>
                    <a:p>
                      <a:pPr algn="ctr" fontAlgn="ctr"/>
                      <a:r>
                        <a:rPr lang="en-US" sz="1000" u="none" strike="noStrike" dirty="0">
                          <a:effectLst/>
                        </a:rPr>
                        <a:t>Business Packages (Annually)</a:t>
                      </a:r>
                      <a:endParaRPr lang="en-US" sz="1000" b="1" i="0" u="none" strike="noStrike" dirty="0">
                        <a:solidFill>
                          <a:srgbClr val="000000"/>
                        </a:solidFill>
                        <a:effectLst/>
                        <a:latin typeface="Arial" panose="020B0604020202020204" pitchFamily="34" charset="0"/>
                      </a:endParaRPr>
                    </a:p>
                  </a:txBody>
                  <a:tcPr marL="0" marR="0" marT="0" marB="0" anchor="ctr"/>
                </a:tc>
                <a:tc>
                  <a:txBody>
                    <a:bodyPr/>
                    <a:lstStyle/>
                    <a:p>
                      <a:pPr algn="l" fontAlgn="b"/>
                      <a:r>
                        <a:rPr lang="en-US" sz="900" u="none" strike="noStrike" dirty="0">
                          <a:effectLst/>
                        </a:rPr>
                        <a:t>Cost</a:t>
                      </a:r>
                      <a:endParaRPr lang="en-US" sz="900" b="1" i="0" u="none" strike="noStrike" dirty="0">
                        <a:solidFill>
                          <a:srgbClr val="000000"/>
                        </a:solidFill>
                        <a:effectLst/>
                        <a:latin typeface="Arial" panose="020B0604020202020204" pitchFamily="34" charset="0"/>
                      </a:endParaRPr>
                    </a:p>
                  </a:txBody>
                  <a:tcPr marL="211288" marR="0" marT="0" marB="0" anchor="b"/>
                </a:tc>
                <a:tc>
                  <a:txBody>
                    <a:bodyPr/>
                    <a:lstStyle/>
                    <a:p>
                      <a:pPr algn="ctr" fontAlgn="b"/>
                      <a:r>
                        <a:rPr lang="en-US" sz="900" u="none" strike="noStrike" dirty="0">
                          <a:effectLst/>
                        </a:rPr>
                        <a:t>Commission Rate </a:t>
                      </a:r>
                      <a:endParaRPr lang="en-US" sz="900" b="1"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900" u="none" strike="noStrike" dirty="0">
                          <a:effectLst/>
                        </a:rPr>
                        <a:t>Commission</a:t>
                      </a:r>
                      <a:endParaRPr lang="en-US" sz="900" b="1"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900" u="none" strike="noStrike" dirty="0">
                          <a:effectLst/>
                        </a:rPr>
                        <a:t># of Sales</a:t>
                      </a:r>
                      <a:endParaRPr lang="en-US" sz="900" b="1"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196075265"/>
                  </a:ext>
                </a:extLst>
              </a:tr>
              <a:tr h="216109">
                <a:tc>
                  <a:txBody>
                    <a:bodyPr/>
                    <a:lstStyle/>
                    <a:p>
                      <a:pPr algn="l" fontAlgn="b"/>
                      <a:r>
                        <a:rPr lang="en-US" sz="900" u="none" strike="noStrike" dirty="0">
                          <a:effectLst/>
                        </a:rPr>
                        <a:t>Basic Business Training &amp; Mentoring</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240 </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900" u="none" strike="noStrike" dirty="0">
                          <a:effectLst/>
                        </a:rPr>
                        <a:t>40.00%</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96 </a:t>
                      </a:r>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472918679"/>
                  </a:ext>
                </a:extLst>
              </a:tr>
              <a:tr h="216109">
                <a:tc>
                  <a:txBody>
                    <a:bodyPr/>
                    <a:lstStyle/>
                    <a:p>
                      <a:pPr algn="l" fontAlgn="b"/>
                      <a:r>
                        <a:rPr lang="en-US" sz="900" u="none" strike="noStrike" dirty="0">
                          <a:effectLst/>
                        </a:rPr>
                        <a:t>Advanced Business Training &amp; Mentoring</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600 </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900" u="none" strike="noStrike" dirty="0">
                          <a:effectLst/>
                        </a:rPr>
                        <a:t>40.00%</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240 </a:t>
                      </a:r>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866225820"/>
                  </a:ext>
                </a:extLst>
              </a:tr>
              <a:tr h="216109">
                <a:tc>
                  <a:txBody>
                    <a:bodyPr/>
                    <a:lstStyle/>
                    <a:p>
                      <a:pPr algn="l" fontAlgn="b"/>
                      <a:r>
                        <a:rPr lang="en-US" sz="900" u="none" strike="noStrike" dirty="0">
                          <a:effectLst/>
                        </a:rPr>
                        <a:t>Supreme Business Training &amp; Mentoring</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1,500 </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900" u="none" strike="noStrike" dirty="0">
                          <a:effectLst/>
                        </a:rPr>
                        <a:t>30.00%</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l" fontAlgn="b"/>
                      <a:r>
                        <a:rPr lang="en-US" sz="900" u="none" strike="noStrike" dirty="0">
                          <a:effectLst/>
                        </a:rPr>
                        <a:t> $         450 </a:t>
                      </a:r>
                      <a:endParaRPr lang="en-US" sz="900" b="1" i="0" u="none" strike="noStrike" dirty="0">
                        <a:solidFill>
                          <a:srgbClr val="FF0000"/>
                        </a:solidFill>
                        <a:effectLst/>
                        <a:latin typeface="Arial" panose="020B0604020202020204" pitchFamily="34" charset="0"/>
                      </a:endParaRPr>
                    </a:p>
                  </a:txBody>
                  <a:tcPr marL="493005" marR="0" marT="0"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845405780"/>
                  </a:ext>
                </a:extLst>
              </a:tr>
            </a:tbl>
          </a:graphicData>
        </a:graphic>
      </p:graphicFrame>
    </p:spTree>
    <p:extLst>
      <p:ext uri="{BB962C8B-B14F-4D97-AF65-F5344CB8AC3E}">
        <p14:creationId xmlns:p14="http://schemas.microsoft.com/office/powerpoint/2010/main" val="721068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sign&#10;&#10;Description automatically generated">
            <a:extLst>
              <a:ext uri="{FF2B5EF4-FFF2-40B4-BE49-F238E27FC236}">
                <a16:creationId xmlns:a16="http://schemas.microsoft.com/office/drawing/2014/main" id="{EB6566A5-E3AD-4281-B2CB-F96130B9512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308295" y="1754970"/>
            <a:ext cx="9186203" cy="4222190"/>
          </a:xfrm>
          <a:prstGeom prst="rect">
            <a:avLst/>
          </a:prstGeom>
        </p:spPr>
      </p:pic>
      <p:sp>
        <p:nvSpPr>
          <p:cNvPr id="7" name="TextBox 6">
            <a:extLst>
              <a:ext uri="{FF2B5EF4-FFF2-40B4-BE49-F238E27FC236}">
                <a16:creationId xmlns:a16="http://schemas.microsoft.com/office/drawing/2014/main" id="{DCF4068D-7C97-4E6D-ABD8-7A51469CB6C1}"/>
              </a:ext>
            </a:extLst>
          </p:cNvPr>
          <p:cNvSpPr txBox="1"/>
          <p:nvPr/>
        </p:nvSpPr>
        <p:spPr>
          <a:xfrm>
            <a:off x="575248" y="6858000"/>
            <a:ext cx="6217920" cy="230832"/>
          </a:xfrm>
          <a:prstGeom prst="rect">
            <a:avLst/>
          </a:prstGeom>
          <a:noFill/>
        </p:spPr>
        <p:txBody>
          <a:bodyPr wrap="square" rtlCol="0">
            <a:spAutoFit/>
          </a:bodyPr>
          <a:lstStyle/>
          <a:p>
            <a:r>
              <a:rPr lang="en-US" sz="900" dirty="0">
                <a:hlinkClick r:id="rId3" tooltip="https://satisfyingretirement.blogspot.com/2018/09/Vital-lessons-retired-person-learns.html"/>
              </a:rPr>
              <a:t>This Photo</a:t>
            </a:r>
            <a:r>
              <a:rPr lang="en-US" sz="900" dirty="0"/>
              <a:t> by Unknown Author is licensed under </a:t>
            </a:r>
            <a:r>
              <a:rPr lang="en-US" sz="900" dirty="0">
                <a:hlinkClick r:id="rId4" tooltip="https://creativecommons.org/licenses/by-nd/3.0/"/>
              </a:rPr>
              <a:t>CC BY-ND</a:t>
            </a:r>
            <a:endParaRPr lang="en-US" sz="900" dirty="0"/>
          </a:p>
        </p:txBody>
      </p:sp>
      <p:sp>
        <p:nvSpPr>
          <p:cNvPr id="8" name="TextBox 7">
            <a:extLst>
              <a:ext uri="{FF2B5EF4-FFF2-40B4-BE49-F238E27FC236}">
                <a16:creationId xmlns:a16="http://schemas.microsoft.com/office/drawing/2014/main" id="{69BF1337-9A85-4509-B5FF-A1B64AE0B749}"/>
              </a:ext>
            </a:extLst>
          </p:cNvPr>
          <p:cNvSpPr txBox="1"/>
          <p:nvPr/>
        </p:nvSpPr>
        <p:spPr>
          <a:xfrm>
            <a:off x="717452" y="330235"/>
            <a:ext cx="10986868" cy="1200329"/>
          </a:xfrm>
          <a:prstGeom prst="rect">
            <a:avLst/>
          </a:prstGeom>
          <a:noFill/>
        </p:spPr>
        <p:txBody>
          <a:bodyPr wrap="square" rtlCol="0">
            <a:spAutoFit/>
          </a:bodyPr>
          <a:lstStyle/>
          <a:p>
            <a:pPr algn="ctr"/>
            <a:r>
              <a:rPr lang="en-US" sz="3600" dirty="0">
                <a:solidFill>
                  <a:schemeClr val="bg1"/>
                </a:solidFill>
                <a:latin typeface="Wide Latin" panose="020A0A07050505020404" pitchFamily="18" charset="0"/>
                <a:ea typeface="Yu Gothic UI" panose="020B0500000000000000" pitchFamily="34" charset="-128"/>
              </a:rPr>
              <a:t>Retire in 3 to 5 years with our Vesting Plan.  </a:t>
            </a:r>
            <a:endParaRPr lang="en-US" sz="1600" dirty="0">
              <a:solidFill>
                <a:schemeClr val="bg1"/>
              </a:solidFill>
              <a:latin typeface="Wide Latin" panose="020A0A07050505020404" pitchFamily="18" charset="0"/>
              <a:ea typeface="Yu Gothic UI" panose="020B0500000000000000" pitchFamily="34" charset="-128"/>
            </a:endParaRPr>
          </a:p>
        </p:txBody>
      </p:sp>
    </p:spTree>
    <p:extLst>
      <p:ext uri="{BB962C8B-B14F-4D97-AF65-F5344CB8AC3E}">
        <p14:creationId xmlns:p14="http://schemas.microsoft.com/office/powerpoint/2010/main" val="786184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000">
              <a:srgbClr val="FF0000"/>
            </a:gs>
            <a:gs pos="16000">
              <a:schemeClr val="bg1"/>
            </a:gs>
            <a:gs pos="100000">
              <a:schemeClr val="bg1"/>
            </a:gs>
            <a:gs pos="68000">
              <a:schemeClr val="bg1"/>
            </a:gs>
            <a:gs pos="98000">
              <a:srgbClr val="002060"/>
            </a:gs>
            <a:gs pos="66000">
              <a:schemeClr val="accent1">
                <a:lumMod val="5000"/>
                <a:lumOff val="95000"/>
              </a:schemeClr>
            </a:gs>
            <a:gs pos="100000">
              <a:srgbClr val="002060"/>
            </a:gs>
            <a:gs pos="82000">
              <a:srgbClr val="002060"/>
            </a:gs>
          </a:gsLst>
          <a:lin ang="5400000" scaled="1"/>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2DDA6E9-6306-4447-A94B-B7A0FDACDA31}"/>
              </a:ext>
            </a:extLst>
          </p:cNvPr>
          <p:cNvSpPr txBox="1"/>
          <p:nvPr/>
        </p:nvSpPr>
        <p:spPr>
          <a:xfrm>
            <a:off x="2119011" y="319818"/>
            <a:ext cx="8263466" cy="461665"/>
          </a:xfrm>
          <a:prstGeom prst="rect">
            <a:avLst/>
          </a:prstGeom>
          <a:noFill/>
        </p:spPr>
        <p:txBody>
          <a:bodyPr wrap="square" rtlCol="0">
            <a:spAutoFit/>
          </a:bodyPr>
          <a:lstStyle/>
          <a:p>
            <a:pPr algn="ctr"/>
            <a:r>
              <a:rPr lang="en-US" sz="2400" b="1" dirty="0">
                <a:solidFill>
                  <a:schemeClr val="bg1"/>
                </a:solidFill>
                <a:latin typeface="Wide Latin" panose="020A0A07050505020404" pitchFamily="18" charset="0"/>
              </a:rPr>
              <a:t>Vesting For Long Term Income</a:t>
            </a:r>
            <a:endParaRPr lang="en-US" b="1" dirty="0">
              <a:solidFill>
                <a:schemeClr val="bg1"/>
              </a:solidFill>
              <a:latin typeface="Wide Latin" panose="020A0A07050505020404" pitchFamily="18" charset="0"/>
            </a:endParaRPr>
          </a:p>
        </p:txBody>
      </p:sp>
      <p:sp>
        <p:nvSpPr>
          <p:cNvPr id="3" name="TextBox 2">
            <a:extLst>
              <a:ext uri="{FF2B5EF4-FFF2-40B4-BE49-F238E27FC236}">
                <a16:creationId xmlns:a16="http://schemas.microsoft.com/office/drawing/2014/main" id="{FFAB84AD-3B05-413C-8436-B25DBB2C40F9}"/>
              </a:ext>
            </a:extLst>
          </p:cNvPr>
          <p:cNvSpPr txBox="1"/>
          <p:nvPr/>
        </p:nvSpPr>
        <p:spPr>
          <a:xfrm>
            <a:off x="1111348" y="914239"/>
            <a:ext cx="10044332" cy="2118529"/>
          </a:xfrm>
          <a:prstGeom prst="rect">
            <a:avLst/>
          </a:prstGeom>
          <a:noFill/>
        </p:spPr>
        <p:txBody>
          <a:bodyPr wrap="square" rtlCol="0">
            <a:spAutoFit/>
          </a:bodyPr>
          <a:lstStyle/>
          <a:p>
            <a:pPr algn="ctr">
              <a:lnSpc>
                <a:spcPct val="150000"/>
              </a:lnSpc>
            </a:pPr>
            <a:r>
              <a:rPr lang="en-US" dirty="0">
                <a:solidFill>
                  <a:srgbClr val="FF0000"/>
                </a:solidFill>
                <a:latin typeface="Wide Latin" panose="020A0A07050505020404" pitchFamily="18" charset="0"/>
              </a:rPr>
              <a:t>Non-contributory Vesting</a:t>
            </a:r>
          </a:p>
          <a:p>
            <a:pPr>
              <a:lnSpc>
                <a:spcPct val="150000"/>
              </a:lnSpc>
            </a:pPr>
            <a:r>
              <a:rPr lang="en-US" dirty="0">
                <a:solidFill>
                  <a:srgbClr val="FF0000"/>
                </a:solidFill>
                <a:latin typeface="Arial" panose="020B0604020202020204" pitchFamily="34" charset="0"/>
                <a:cs typeface="Arial" panose="020B0604020202020204" pitchFamily="34" charset="0"/>
              </a:rPr>
              <a:t>Vesting is based on how long an IMA is associated with our company and how many IMAs in their downline are active at the vesting period. Vesting is non-contributory. Therefore, you are not required to make a monetary contribution into the plan. Vesting is based totally on the number of “active” Tier 1 &amp; 2 IMAs are in enrolled under you when you request your vesting income.</a:t>
            </a:r>
          </a:p>
        </p:txBody>
      </p:sp>
      <p:sp>
        <p:nvSpPr>
          <p:cNvPr id="4" name="TextBox 3">
            <a:extLst>
              <a:ext uri="{FF2B5EF4-FFF2-40B4-BE49-F238E27FC236}">
                <a16:creationId xmlns:a16="http://schemas.microsoft.com/office/drawing/2014/main" id="{E548349B-33F3-49B2-939C-9B3F795C051C}"/>
              </a:ext>
            </a:extLst>
          </p:cNvPr>
          <p:cNvSpPr txBox="1"/>
          <p:nvPr/>
        </p:nvSpPr>
        <p:spPr>
          <a:xfrm>
            <a:off x="731520" y="3354027"/>
            <a:ext cx="10424160" cy="3082832"/>
          </a:xfrm>
          <a:prstGeom prst="rect">
            <a:avLst/>
          </a:prstGeom>
          <a:noFill/>
        </p:spPr>
        <p:txBody>
          <a:bodyPr wrap="square" rtlCol="0">
            <a:spAutoFit/>
          </a:bodyPr>
          <a:lstStyle/>
          <a:p>
            <a:pPr algn="ctr"/>
            <a:r>
              <a:rPr lang="en-US" sz="2000" b="1" dirty="0">
                <a:solidFill>
                  <a:srgbClr val="FF0000"/>
                </a:solidFill>
              </a:rPr>
              <a:t>There are two vesting periods, 3 and 5 years</a:t>
            </a:r>
            <a:r>
              <a:rPr lang="en-US" dirty="0">
                <a:solidFill>
                  <a:srgbClr val="FF0000"/>
                </a:solidFill>
              </a:rPr>
              <a:t>.</a:t>
            </a:r>
          </a:p>
          <a:p>
            <a:endParaRPr lang="en-US" sz="700" dirty="0">
              <a:solidFill>
                <a:srgbClr val="FF0000"/>
              </a:solidFill>
            </a:endParaRPr>
          </a:p>
          <a:p>
            <a:pPr>
              <a:lnSpc>
                <a:spcPct val="150000"/>
              </a:lnSpc>
            </a:pPr>
            <a:r>
              <a:rPr lang="en-US" dirty="0">
                <a:solidFill>
                  <a:srgbClr val="FF0000"/>
                </a:solidFill>
              </a:rPr>
              <a:t>Income from “vesting” is determined by the total number of active subscribers in your Tier 1 and Tier 2 active accounts you have when you become vested. </a:t>
            </a:r>
            <a:r>
              <a:rPr lang="en-US" dirty="0">
                <a:solidFill>
                  <a:srgbClr val="FF0000"/>
                </a:solidFill>
                <a:highlight>
                  <a:srgbClr val="FFFF00"/>
                </a:highlight>
              </a:rPr>
              <a:t>To qualify you must have a minimum of 3,000 active IMAs in your Tier 1 &amp; 2 downline.</a:t>
            </a:r>
          </a:p>
          <a:p>
            <a:pPr>
              <a:lnSpc>
                <a:spcPct val="150000"/>
              </a:lnSpc>
            </a:pPr>
            <a:r>
              <a:rPr lang="en-US" dirty="0">
                <a:solidFill>
                  <a:srgbClr val="FF0000"/>
                </a:solidFill>
              </a:rPr>
              <a:t> </a:t>
            </a:r>
            <a:r>
              <a:rPr lang="en-US" sz="2000" dirty="0">
                <a:solidFill>
                  <a:srgbClr val="FF0000"/>
                </a:solidFill>
              </a:rPr>
              <a:t>Vesting income is distributed in one lump sum. All taxes are the responsibility of IMAs. In order to be “vested” you must have had an on-going subscription for a minimum of three years. There is no maximum time to be vested.</a:t>
            </a:r>
          </a:p>
        </p:txBody>
      </p:sp>
    </p:spTree>
    <p:extLst>
      <p:ext uri="{BB962C8B-B14F-4D97-AF65-F5344CB8AC3E}">
        <p14:creationId xmlns:p14="http://schemas.microsoft.com/office/powerpoint/2010/main" val="4209160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D87E52-6357-44C5-95BB-472FD0519109}"/>
              </a:ext>
            </a:extLst>
          </p:cNvPr>
          <p:cNvSpPr txBox="1"/>
          <p:nvPr/>
        </p:nvSpPr>
        <p:spPr>
          <a:xfrm>
            <a:off x="801859" y="1043354"/>
            <a:ext cx="10663312" cy="5109091"/>
          </a:xfrm>
          <a:prstGeom prst="rect">
            <a:avLst/>
          </a:prstGeom>
          <a:gradFill>
            <a:gsLst>
              <a:gs pos="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81000">
                <a:srgbClr val="002060"/>
              </a:gs>
              <a:gs pos="55000">
                <a:schemeClr val="bg1"/>
              </a:gs>
              <a:gs pos="0">
                <a:schemeClr val="bg1"/>
              </a:gs>
            </a:gsLst>
            <a:lin ang="5400000" scaled="1"/>
          </a:gradFill>
        </p:spPr>
        <p:txBody>
          <a:bodyPr wrap="square" rtlCol="0">
            <a:spAutoFit/>
          </a:bodyPr>
          <a:lstStyle/>
          <a:p>
            <a:r>
              <a:rPr lang="en-US" sz="2800" dirty="0">
                <a:solidFill>
                  <a:srgbClr val="FF0000"/>
                </a:solidFill>
                <a:latin typeface="Arial" panose="020B0604020202020204" pitchFamily="34" charset="0"/>
                <a:cs typeface="Arial" panose="020B0604020202020204" pitchFamily="34" charset="0"/>
              </a:rPr>
              <a:t>Our Vesting program make it possible for anyone to potentially earn in excess of </a:t>
            </a:r>
            <a:r>
              <a:rPr lang="en-US" sz="2800" b="1" dirty="0">
                <a:solidFill>
                  <a:srgbClr val="FF0000"/>
                </a:solidFill>
                <a:latin typeface="Arial" panose="020B0604020202020204" pitchFamily="34" charset="0"/>
                <a:cs typeface="Arial" panose="020B0604020202020204" pitchFamily="34" charset="0"/>
              </a:rPr>
              <a:t>$500,000 annually </a:t>
            </a:r>
            <a:r>
              <a:rPr lang="en-US" sz="2800" dirty="0">
                <a:solidFill>
                  <a:srgbClr val="FF0000"/>
                </a:solidFill>
                <a:latin typeface="Arial" panose="020B0604020202020204" pitchFamily="34" charset="0"/>
                <a:cs typeface="Arial" panose="020B0604020202020204" pitchFamily="34" charset="0"/>
              </a:rPr>
              <a:t>without putting any of their own money into the vesting program. </a:t>
            </a:r>
          </a:p>
          <a:p>
            <a:endParaRPr lang="en-US" sz="2800" dirty="0">
              <a:solidFill>
                <a:srgbClr val="FF0000"/>
              </a:solidFill>
              <a:latin typeface="Arial" panose="020B0604020202020204" pitchFamily="34" charset="0"/>
              <a:cs typeface="Arial" panose="020B0604020202020204" pitchFamily="34" charset="0"/>
            </a:endParaRPr>
          </a:p>
          <a:p>
            <a:r>
              <a:rPr lang="en-US" sz="2800" dirty="0">
                <a:solidFill>
                  <a:srgbClr val="FF0000"/>
                </a:solidFill>
                <a:latin typeface="Arial" panose="020B0604020202020204" pitchFamily="34" charset="0"/>
                <a:cs typeface="Arial" panose="020B0604020202020204" pitchFamily="34" charset="0"/>
              </a:rPr>
              <a:t>Vesting can only be activated once. Therefore, you must be sure you want to “Vest Out” before you request to “</a:t>
            </a:r>
            <a:r>
              <a:rPr lang="en-US" sz="2800" b="1" dirty="0">
                <a:solidFill>
                  <a:srgbClr val="FF0000"/>
                </a:solidFill>
                <a:latin typeface="Arial" panose="020B0604020202020204" pitchFamily="34" charset="0"/>
                <a:cs typeface="Arial" panose="020B0604020202020204" pitchFamily="34" charset="0"/>
              </a:rPr>
              <a:t>Vest-Out</a:t>
            </a:r>
            <a:r>
              <a:rPr lang="en-US" sz="2800" dirty="0">
                <a:solidFill>
                  <a:srgbClr val="FF0000"/>
                </a:solidFill>
                <a:latin typeface="Arial" panose="020B0604020202020204" pitchFamily="34" charset="0"/>
                <a:cs typeface="Arial" panose="020B0604020202020204" pitchFamily="34" charset="0"/>
              </a:rPr>
              <a:t>.” The longer you are an “active” subscriber the more money you accumulate in your Vesting Account. There is no limit to how long you can be an active IMA</a:t>
            </a:r>
            <a:r>
              <a:rPr lang="en-US" sz="2800" dirty="0">
                <a:latin typeface="Arial" panose="020B0604020202020204" pitchFamily="34" charset="0"/>
                <a:cs typeface="Arial" panose="020B0604020202020204" pitchFamily="34" charset="0"/>
              </a:rPr>
              <a:t>.</a:t>
            </a:r>
          </a:p>
          <a:p>
            <a:endParaRPr lang="en-US" sz="2800" dirty="0">
              <a:latin typeface="Arial" panose="020B0604020202020204" pitchFamily="34" charset="0"/>
              <a:cs typeface="Arial" panose="020B0604020202020204" pitchFamily="34" charset="0"/>
            </a:endParaRPr>
          </a:p>
          <a:p>
            <a:pPr algn="ctr"/>
            <a:r>
              <a:rPr lang="en-US" sz="2800" b="1" i="1" u="sng" dirty="0">
                <a:solidFill>
                  <a:schemeClr val="bg1"/>
                </a:solidFill>
                <a:latin typeface="Arial" panose="020B0604020202020204" pitchFamily="34" charset="0"/>
                <a:cs typeface="Arial" panose="020B0604020202020204" pitchFamily="34" charset="0"/>
              </a:rPr>
              <a:t>NOTE: Vesting income is non transferable</a:t>
            </a:r>
            <a:endParaRPr lang="en-US" dirty="0">
              <a:solidFill>
                <a:schemeClr val="bg1"/>
              </a:solidFill>
            </a:endParaRPr>
          </a:p>
          <a:p>
            <a:endParaRPr lang="en-US" dirty="0"/>
          </a:p>
        </p:txBody>
      </p:sp>
    </p:spTree>
    <p:extLst>
      <p:ext uri="{BB962C8B-B14F-4D97-AF65-F5344CB8AC3E}">
        <p14:creationId xmlns:p14="http://schemas.microsoft.com/office/powerpoint/2010/main" val="3226236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FF0000"/>
            </a:gs>
            <a:gs pos="15000">
              <a:schemeClr val="bg1"/>
            </a:gs>
            <a:gs pos="100000">
              <a:schemeClr val="bg1"/>
            </a:gs>
            <a:gs pos="60000">
              <a:schemeClr val="bg1"/>
            </a:gs>
            <a:gs pos="98000">
              <a:srgbClr val="002060"/>
            </a:gs>
            <a:gs pos="11000">
              <a:schemeClr val="accent1">
                <a:lumMod val="5000"/>
                <a:lumOff val="95000"/>
              </a:schemeClr>
            </a:gs>
            <a:gs pos="100000">
              <a:srgbClr val="002060"/>
            </a:gs>
            <a:gs pos="100000">
              <a:srgbClr val="002060"/>
            </a:gs>
            <a:gs pos="68000">
              <a:schemeClr val="bg1"/>
            </a:gs>
          </a:gsLst>
          <a:lin ang="5400000" scaled="1"/>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896619-4B58-408C-BFEC-4ECC235496EE}"/>
              </a:ext>
            </a:extLst>
          </p:cNvPr>
          <p:cNvSpPr txBox="1"/>
          <p:nvPr/>
        </p:nvSpPr>
        <p:spPr>
          <a:xfrm>
            <a:off x="844063" y="1245523"/>
            <a:ext cx="10874326" cy="5027017"/>
          </a:xfrm>
          <a:prstGeom prst="rect">
            <a:avLst/>
          </a:prstGeom>
          <a:noFill/>
        </p:spPr>
        <p:txBody>
          <a:bodyPr wrap="square" rtlCol="0">
            <a:spAutoFit/>
          </a:bodyPr>
          <a:lstStyle/>
          <a:p>
            <a:pPr>
              <a:lnSpc>
                <a:spcPct val="150000"/>
              </a:lnSpc>
            </a:pPr>
            <a:r>
              <a:rPr lang="en-US" b="1" dirty="0">
                <a:solidFill>
                  <a:srgbClr val="FF0000"/>
                </a:solidFill>
                <a:latin typeface="Arial" panose="020B0604020202020204" pitchFamily="34" charset="0"/>
                <a:cs typeface="Arial" panose="020B0604020202020204" pitchFamily="34" charset="0"/>
              </a:rPr>
              <a:t>Our three-year vesting</a:t>
            </a:r>
            <a:r>
              <a:rPr lang="en-US" dirty="0">
                <a:solidFill>
                  <a:srgbClr val="FF0000"/>
                </a:solidFill>
                <a:latin typeface="Arial" panose="020B0604020202020204" pitchFamily="34" charset="0"/>
                <a:cs typeface="Arial" panose="020B0604020202020204" pitchFamily="34" charset="0"/>
              </a:rPr>
              <a:t> plan pays </a:t>
            </a:r>
            <a:r>
              <a:rPr lang="en-US" b="1" dirty="0">
                <a:solidFill>
                  <a:srgbClr val="FF0000"/>
                </a:solidFill>
                <a:latin typeface="Arial" panose="020B0604020202020204" pitchFamily="34" charset="0"/>
                <a:cs typeface="Arial" panose="020B0604020202020204" pitchFamily="34" charset="0"/>
              </a:rPr>
              <a:t>$15.00</a:t>
            </a:r>
            <a:r>
              <a:rPr lang="en-US" dirty="0">
                <a:solidFill>
                  <a:srgbClr val="FF0000"/>
                </a:solidFill>
                <a:latin typeface="Arial" panose="020B0604020202020204" pitchFamily="34" charset="0"/>
                <a:cs typeface="Arial" panose="020B0604020202020204" pitchFamily="34" charset="0"/>
              </a:rPr>
              <a:t> for each subscriber under your Tier 1 &amp; 2 subscriber base at the time you submit your request to “Vest”. This includes all the subscribers enrolled under your Levels 1 and 2 over a three- year period.  </a:t>
            </a:r>
            <a:r>
              <a:rPr lang="en-US" b="1" dirty="0">
                <a:solidFill>
                  <a:srgbClr val="FF0000"/>
                </a:solidFill>
                <a:latin typeface="Arial" panose="020B0604020202020204" pitchFamily="34" charset="0"/>
                <a:cs typeface="Arial" panose="020B0604020202020204" pitchFamily="34" charset="0"/>
              </a:rPr>
              <a:t>Example:</a:t>
            </a:r>
            <a:r>
              <a:rPr lang="en-US" dirty="0">
                <a:solidFill>
                  <a:srgbClr val="FF0000"/>
                </a:solidFill>
                <a:latin typeface="Arial" panose="020B0604020202020204" pitchFamily="34" charset="0"/>
                <a:cs typeface="Arial" panose="020B0604020202020204" pitchFamily="34" charset="0"/>
              </a:rPr>
              <a:t> Assuming you have 120 active subscribers in your Tier1 front-line, and they have a total of 120 each in their front lines (120 x 120 = 14,400 and each of them are active. Each year they renew their subscription you will be paid $216,000 ($15.00 each) every year they renew.</a:t>
            </a:r>
          </a:p>
          <a:p>
            <a:pPr>
              <a:lnSpc>
                <a:spcPct val="150000"/>
              </a:lnSpc>
            </a:pPr>
            <a:endParaRPr lang="en-US" dirty="0">
              <a:solidFill>
                <a:srgbClr val="FF0000"/>
              </a:solidFill>
              <a:latin typeface="Arial" panose="020B0604020202020204" pitchFamily="34" charset="0"/>
              <a:cs typeface="Arial" panose="020B0604020202020204" pitchFamily="34" charset="0"/>
            </a:endParaRPr>
          </a:p>
          <a:p>
            <a:pPr>
              <a:lnSpc>
                <a:spcPct val="150000"/>
              </a:lnSpc>
            </a:pPr>
            <a:r>
              <a:rPr lang="en-US" b="1" dirty="0">
                <a:solidFill>
                  <a:srgbClr val="FF0000"/>
                </a:solidFill>
                <a:latin typeface="Arial" panose="020B0604020202020204" pitchFamily="34" charset="0"/>
                <a:cs typeface="Arial" panose="020B0604020202020204" pitchFamily="34" charset="0"/>
              </a:rPr>
              <a:t>Five-year vesting</a:t>
            </a:r>
            <a:r>
              <a:rPr lang="en-US" dirty="0">
                <a:solidFill>
                  <a:srgbClr val="FF0000"/>
                </a:solidFill>
                <a:latin typeface="Arial" panose="020B0604020202020204" pitchFamily="34" charset="0"/>
                <a:cs typeface="Arial" panose="020B0604020202020204" pitchFamily="34" charset="0"/>
              </a:rPr>
              <a:t> pays </a:t>
            </a:r>
            <a:r>
              <a:rPr lang="en-US" b="1" dirty="0">
                <a:solidFill>
                  <a:srgbClr val="FF0000"/>
                </a:solidFill>
                <a:latin typeface="Arial" panose="020B0604020202020204" pitchFamily="34" charset="0"/>
                <a:cs typeface="Arial" panose="020B0604020202020204" pitchFamily="34" charset="0"/>
              </a:rPr>
              <a:t>$50.00</a:t>
            </a:r>
            <a:r>
              <a:rPr lang="en-US" dirty="0">
                <a:solidFill>
                  <a:srgbClr val="FF0000"/>
                </a:solidFill>
                <a:latin typeface="Arial" panose="020B0604020202020204" pitchFamily="34" charset="0"/>
                <a:cs typeface="Arial" panose="020B0604020202020204" pitchFamily="34" charset="0"/>
              </a:rPr>
              <a:t> for each subscriber under your 1 and 2 subscriber base at the time you request to “Vest”. These are all the subscribers enrolled under your Tier 2 line in five years or more</a:t>
            </a:r>
            <a:r>
              <a:rPr lang="en-US" b="1" dirty="0">
                <a:solidFill>
                  <a:srgbClr val="FF0000"/>
                </a:solidFill>
                <a:latin typeface="Arial" panose="020B0604020202020204" pitchFamily="34" charset="0"/>
                <a:cs typeface="Arial" panose="020B0604020202020204" pitchFamily="34" charset="0"/>
              </a:rPr>
              <a:t>.  Example</a:t>
            </a:r>
            <a:r>
              <a:rPr lang="en-US" dirty="0">
                <a:solidFill>
                  <a:srgbClr val="FF0000"/>
                </a:solidFill>
                <a:latin typeface="Arial" panose="020B0604020202020204" pitchFamily="34" charset="0"/>
                <a:cs typeface="Arial" panose="020B0604020202020204" pitchFamily="34" charset="0"/>
              </a:rPr>
              <a:t>: Assuming you have 120 active subscribers in your Tier1 front-line and they have a total of 120 each in their front lines (120 x 120 = 14,400 and each of them are active. Each year they renew their subscription you will be paid </a:t>
            </a:r>
            <a:r>
              <a:rPr lang="en-US" b="1" dirty="0">
                <a:solidFill>
                  <a:srgbClr val="FF0000"/>
                </a:solidFill>
                <a:latin typeface="Arial" panose="020B0604020202020204" pitchFamily="34" charset="0"/>
                <a:cs typeface="Arial" panose="020B0604020202020204" pitchFamily="34" charset="0"/>
              </a:rPr>
              <a:t>$720,000 </a:t>
            </a:r>
            <a:r>
              <a:rPr lang="en-US" dirty="0">
                <a:solidFill>
                  <a:srgbClr val="FF0000"/>
                </a:solidFill>
                <a:latin typeface="Arial" panose="020B0604020202020204" pitchFamily="34" charset="0"/>
                <a:cs typeface="Arial" panose="020B0604020202020204" pitchFamily="34" charset="0"/>
              </a:rPr>
              <a:t>($50.00 each).</a:t>
            </a:r>
          </a:p>
        </p:txBody>
      </p:sp>
      <p:sp>
        <p:nvSpPr>
          <p:cNvPr id="4" name="TextBox 3">
            <a:extLst>
              <a:ext uri="{FF2B5EF4-FFF2-40B4-BE49-F238E27FC236}">
                <a16:creationId xmlns:a16="http://schemas.microsoft.com/office/drawing/2014/main" id="{6092FF43-02DD-4BA5-AEE5-60264FA61F38}"/>
              </a:ext>
            </a:extLst>
          </p:cNvPr>
          <p:cNvSpPr txBox="1"/>
          <p:nvPr/>
        </p:nvSpPr>
        <p:spPr>
          <a:xfrm>
            <a:off x="1720948" y="585460"/>
            <a:ext cx="8252179" cy="369332"/>
          </a:xfrm>
          <a:prstGeom prst="rect">
            <a:avLst/>
          </a:prstGeom>
          <a:noFill/>
        </p:spPr>
        <p:txBody>
          <a:bodyPr wrap="square" rtlCol="0">
            <a:spAutoFit/>
          </a:bodyPr>
          <a:lstStyle/>
          <a:p>
            <a:pPr algn="ctr"/>
            <a:r>
              <a:rPr lang="en-US" dirty="0">
                <a:solidFill>
                  <a:srgbClr val="FF0000"/>
                </a:solidFill>
                <a:latin typeface="Wide Latin" panose="020A0A07050505020404" pitchFamily="18" charset="0"/>
              </a:rPr>
              <a:t>How Our Vesting Plan Works</a:t>
            </a:r>
          </a:p>
        </p:txBody>
      </p:sp>
    </p:spTree>
    <p:extLst>
      <p:ext uri="{BB962C8B-B14F-4D97-AF65-F5344CB8AC3E}">
        <p14:creationId xmlns:p14="http://schemas.microsoft.com/office/powerpoint/2010/main" val="413145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FF0000"/>
            </a:gs>
            <a:gs pos="38000">
              <a:schemeClr val="bg1"/>
            </a:gs>
            <a:gs pos="100000">
              <a:schemeClr val="bg1"/>
            </a:gs>
            <a:gs pos="81000">
              <a:schemeClr val="bg1"/>
            </a:gs>
            <a:gs pos="98000">
              <a:srgbClr val="002060"/>
            </a:gs>
            <a:gs pos="46000">
              <a:schemeClr val="accent1">
                <a:lumMod val="5000"/>
                <a:lumOff val="95000"/>
              </a:schemeClr>
            </a:gs>
            <a:gs pos="100000">
              <a:srgbClr val="002060"/>
            </a:gs>
            <a:gs pos="84000">
              <a:srgbClr val="002060"/>
            </a:gs>
            <a:gs pos="55000">
              <a:schemeClr val="bg1"/>
            </a:gs>
            <a:gs pos="28000">
              <a:schemeClr val="bg1"/>
            </a:gs>
          </a:gsLst>
          <a:lin ang="5400000" scaled="1"/>
          <a:tileRect/>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FDC83C-7A20-45AF-B345-3676054D75D3}"/>
              </a:ext>
            </a:extLst>
          </p:cNvPr>
          <p:cNvSpPr txBox="1"/>
          <p:nvPr/>
        </p:nvSpPr>
        <p:spPr>
          <a:xfrm flipV="1">
            <a:off x="637834" y="5274129"/>
            <a:ext cx="929709" cy="622718"/>
          </a:xfrm>
          <a:prstGeom prst="rect">
            <a:avLst/>
          </a:prstGeom>
          <a:noFill/>
        </p:spPr>
        <p:txBody>
          <a:bodyPr wrap="square" rtlCol="0">
            <a:spAutoFit/>
          </a:bodyPr>
          <a:lstStyle/>
          <a:p>
            <a:endParaRPr lang="en-US" sz="900" dirty="0"/>
          </a:p>
        </p:txBody>
      </p:sp>
      <p:sp>
        <p:nvSpPr>
          <p:cNvPr id="5" name="TextBox 4">
            <a:extLst>
              <a:ext uri="{FF2B5EF4-FFF2-40B4-BE49-F238E27FC236}">
                <a16:creationId xmlns:a16="http://schemas.microsoft.com/office/drawing/2014/main" id="{A6E8316D-3EAC-4FAD-AC3A-ED11E5BC49F6}"/>
              </a:ext>
            </a:extLst>
          </p:cNvPr>
          <p:cNvSpPr txBox="1"/>
          <p:nvPr/>
        </p:nvSpPr>
        <p:spPr>
          <a:xfrm>
            <a:off x="494753" y="824091"/>
            <a:ext cx="3567795" cy="4876335"/>
          </a:xfrm>
          <a:prstGeom prst="rect">
            <a:avLst/>
          </a:prstGeom>
          <a:noFill/>
        </p:spPr>
        <p:txBody>
          <a:bodyPr wrap="square" rtlCol="0">
            <a:spAutoFit/>
          </a:bodyPr>
          <a:lstStyle/>
          <a:p>
            <a:pPr algn="ctr">
              <a:lnSpc>
                <a:spcPct val="200000"/>
              </a:lnSpc>
            </a:pPr>
            <a:r>
              <a:rPr lang="en-US" sz="3200" spc="300" dirty="0">
                <a:solidFill>
                  <a:srgbClr val="FF0000"/>
                </a:solidFill>
                <a:latin typeface="Bodoni MT Black" panose="02070A03080606020203" pitchFamily="18" charset="0"/>
              </a:rPr>
              <a:t>ABOUT</a:t>
            </a:r>
          </a:p>
          <a:p>
            <a:pPr algn="ctr">
              <a:lnSpc>
                <a:spcPct val="200000"/>
              </a:lnSpc>
            </a:pPr>
            <a:r>
              <a:rPr lang="en-US" sz="3200" spc="300" dirty="0">
                <a:solidFill>
                  <a:srgbClr val="FF0000"/>
                </a:solidFill>
                <a:latin typeface="Bodoni MT Black" panose="02070A03080606020203" pitchFamily="18" charset="0"/>
              </a:rPr>
              <a:t>AMERICANS</a:t>
            </a:r>
          </a:p>
          <a:p>
            <a:pPr algn="ctr">
              <a:lnSpc>
                <a:spcPct val="200000"/>
              </a:lnSpc>
            </a:pPr>
            <a:r>
              <a:rPr lang="en-US" sz="3200" b="1" spc="300" dirty="0">
                <a:solidFill>
                  <a:srgbClr val="FF0000"/>
                </a:solidFill>
                <a:latin typeface="Bodoni MT Black" panose="02070A03080606020203" pitchFamily="18" charset="0"/>
              </a:rPr>
              <a:t>HELPING</a:t>
            </a:r>
          </a:p>
          <a:p>
            <a:pPr algn="ctr">
              <a:lnSpc>
                <a:spcPct val="200000"/>
              </a:lnSpc>
            </a:pPr>
            <a:r>
              <a:rPr lang="en-US" sz="3200" spc="300" dirty="0">
                <a:solidFill>
                  <a:srgbClr val="FF0000"/>
                </a:solidFill>
                <a:latin typeface="Bodoni MT Black" panose="02070A03080606020203" pitchFamily="18" charset="0"/>
              </a:rPr>
              <a:t>AMERICANS!</a:t>
            </a:r>
          </a:p>
          <a:p>
            <a:pPr algn="ctr">
              <a:lnSpc>
                <a:spcPct val="200000"/>
              </a:lnSpc>
            </a:pPr>
            <a:r>
              <a:rPr lang="en-US" sz="3200" spc="300" dirty="0">
                <a:solidFill>
                  <a:srgbClr val="FF0000"/>
                </a:solidFill>
                <a:latin typeface="Bodoni MT Black" panose="02070A03080606020203" pitchFamily="18" charset="0"/>
              </a:rPr>
              <a:t>(AHA!)</a:t>
            </a:r>
          </a:p>
        </p:txBody>
      </p:sp>
      <p:grpSp>
        <p:nvGrpSpPr>
          <p:cNvPr id="14" name="Group 13">
            <a:extLst>
              <a:ext uri="{FF2B5EF4-FFF2-40B4-BE49-F238E27FC236}">
                <a16:creationId xmlns:a16="http://schemas.microsoft.com/office/drawing/2014/main" id="{1477F505-D0ED-421B-BBEC-8F4776E05CE3}"/>
              </a:ext>
            </a:extLst>
          </p:cNvPr>
          <p:cNvGrpSpPr/>
          <p:nvPr/>
        </p:nvGrpSpPr>
        <p:grpSpPr>
          <a:xfrm>
            <a:off x="9195994" y="1697554"/>
            <a:ext cx="360" cy="360"/>
            <a:chOff x="9195994" y="1697554"/>
            <a:chExt cx="360" cy="360"/>
          </a:xfrm>
        </p:grpSpPr>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F9D4CA94-34CD-49F2-A71A-BA6AE75E0146}"/>
                    </a:ext>
                  </a:extLst>
                </p14:cNvPr>
                <p14:cNvContentPartPr/>
                <p14:nvPr/>
              </p14:nvContentPartPr>
              <p14:xfrm>
                <a:off x="9195994" y="1697554"/>
                <a:ext cx="360" cy="360"/>
              </p14:xfrm>
            </p:contentPart>
          </mc:Choice>
          <mc:Fallback xmlns="">
            <p:pic>
              <p:nvPicPr>
                <p:cNvPr id="7" name="Ink 6">
                  <a:extLst>
                    <a:ext uri="{FF2B5EF4-FFF2-40B4-BE49-F238E27FC236}">
                      <a16:creationId xmlns:a16="http://schemas.microsoft.com/office/drawing/2014/main" id="{F9D4CA94-34CD-49F2-A71A-BA6AE75E0146}"/>
                    </a:ext>
                  </a:extLst>
                </p:cNvPr>
                <p:cNvPicPr/>
                <p:nvPr/>
              </p:nvPicPr>
              <p:blipFill>
                <a:blip r:embed="rId3"/>
                <a:stretch>
                  <a:fillRect/>
                </a:stretch>
              </p:blipFill>
              <p:spPr>
                <a:xfrm>
                  <a:off x="9187354" y="168855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Ink 7">
                  <a:extLst>
                    <a:ext uri="{FF2B5EF4-FFF2-40B4-BE49-F238E27FC236}">
                      <a16:creationId xmlns:a16="http://schemas.microsoft.com/office/drawing/2014/main" id="{15D11617-07EA-4484-AB1B-B16F980239EB}"/>
                    </a:ext>
                  </a:extLst>
                </p14:cNvPr>
                <p14:cNvContentPartPr/>
                <p14:nvPr/>
              </p14:nvContentPartPr>
              <p14:xfrm>
                <a:off x="9195994" y="1697554"/>
                <a:ext cx="360" cy="360"/>
              </p14:xfrm>
            </p:contentPart>
          </mc:Choice>
          <mc:Fallback xmlns="">
            <p:pic>
              <p:nvPicPr>
                <p:cNvPr id="8" name="Ink 7">
                  <a:extLst>
                    <a:ext uri="{FF2B5EF4-FFF2-40B4-BE49-F238E27FC236}">
                      <a16:creationId xmlns:a16="http://schemas.microsoft.com/office/drawing/2014/main" id="{15D11617-07EA-4484-AB1B-B16F980239EB}"/>
                    </a:ext>
                  </a:extLst>
                </p:cNvPr>
                <p:cNvPicPr/>
                <p:nvPr/>
              </p:nvPicPr>
              <p:blipFill>
                <a:blip r:embed="rId3"/>
                <a:stretch>
                  <a:fillRect/>
                </a:stretch>
              </p:blipFill>
              <p:spPr>
                <a:xfrm>
                  <a:off x="9187354" y="168855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 name="Ink 8">
                  <a:extLst>
                    <a:ext uri="{FF2B5EF4-FFF2-40B4-BE49-F238E27FC236}">
                      <a16:creationId xmlns:a16="http://schemas.microsoft.com/office/drawing/2014/main" id="{49DEFE00-495F-49DE-960D-FC098E7ADD68}"/>
                    </a:ext>
                  </a:extLst>
                </p14:cNvPr>
                <p14:cNvContentPartPr/>
                <p14:nvPr/>
              </p14:nvContentPartPr>
              <p14:xfrm>
                <a:off x="9195994" y="1697554"/>
                <a:ext cx="360" cy="360"/>
              </p14:xfrm>
            </p:contentPart>
          </mc:Choice>
          <mc:Fallback xmlns="">
            <p:pic>
              <p:nvPicPr>
                <p:cNvPr id="9" name="Ink 8">
                  <a:extLst>
                    <a:ext uri="{FF2B5EF4-FFF2-40B4-BE49-F238E27FC236}">
                      <a16:creationId xmlns:a16="http://schemas.microsoft.com/office/drawing/2014/main" id="{49DEFE00-495F-49DE-960D-FC098E7ADD68}"/>
                    </a:ext>
                  </a:extLst>
                </p:cNvPr>
                <p:cNvPicPr/>
                <p:nvPr/>
              </p:nvPicPr>
              <p:blipFill>
                <a:blip r:embed="rId3"/>
                <a:stretch>
                  <a:fillRect/>
                </a:stretch>
              </p:blipFill>
              <p:spPr>
                <a:xfrm>
                  <a:off x="9187354" y="168855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CAFBB2F1-E11E-4275-8BA6-090C05D6492A}"/>
                    </a:ext>
                  </a:extLst>
                </p14:cNvPr>
                <p14:cNvContentPartPr/>
                <p14:nvPr/>
              </p14:nvContentPartPr>
              <p14:xfrm>
                <a:off x="9195994" y="1697554"/>
                <a:ext cx="360" cy="360"/>
              </p14:xfrm>
            </p:contentPart>
          </mc:Choice>
          <mc:Fallback xmlns="">
            <p:pic>
              <p:nvPicPr>
                <p:cNvPr id="10" name="Ink 9">
                  <a:extLst>
                    <a:ext uri="{FF2B5EF4-FFF2-40B4-BE49-F238E27FC236}">
                      <a16:creationId xmlns:a16="http://schemas.microsoft.com/office/drawing/2014/main" id="{CAFBB2F1-E11E-4275-8BA6-090C05D6492A}"/>
                    </a:ext>
                  </a:extLst>
                </p:cNvPr>
                <p:cNvPicPr/>
                <p:nvPr/>
              </p:nvPicPr>
              <p:blipFill>
                <a:blip r:embed="rId3"/>
                <a:stretch>
                  <a:fillRect/>
                </a:stretch>
              </p:blipFill>
              <p:spPr>
                <a:xfrm>
                  <a:off x="9187354" y="1688554"/>
                  <a:ext cx="18000" cy="18000"/>
                </a:xfrm>
                <a:prstGeom prst="rect">
                  <a:avLst/>
                </a:prstGeom>
              </p:spPr>
            </p:pic>
          </mc:Fallback>
        </mc:AlternateContent>
      </p:grpSp>
      <p:grpSp>
        <p:nvGrpSpPr>
          <p:cNvPr id="13" name="Group 12">
            <a:extLst>
              <a:ext uri="{FF2B5EF4-FFF2-40B4-BE49-F238E27FC236}">
                <a16:creationId xmlns:a16="http://schemas.microsoft.com/office/drawing/2014/main" id="{92DADA8E-619D-4690-A6F1-378089C47E5C}"/>
              </a:ext>
            </a:extLst>
          </p:cNvPr>
          <p:cNvGrpSpPr/>
          <p:nvPr/>
        </p:nvGrpSpPr>
        <p:grpSpPr>
          <a:xfrm>
            <a:off x="5094154" y="1005274"/>
            <a:ext cx="360" cy="360"/>
            <a:chOff x="5094154" y="1005274"/>
            <a:chExt cx="360" cy="360"/>
          </a:xfrm>
        </p:grpSpPr>
        <mc:AlternateContent xmlns:mc="http://schemas.openxmlformats.org/markup-compatibility/2006" xmlns:p14="http://schemas.microsoft.com/office/powerpoint/2010/main">
          <mc:Choice Requires="p14">
            <p:contentPart p14:bwMode="auto" r:id="rId7">
              <p14:nvContentPartPr>
                <p14:cNvPr id="11" name="Ink 10">
                  <a:extLst>
                    <a:ext uri="{FF2B5EF4-FFF2-40B4-BE49-F238E27FC236}">
                      <a16:creationId xmlns:a16="http://schemas.microsoft.com/office/drawing/2014/main" id="{FABB2579-742A-41C3-ABB7-998D47929B48}"/>
                    </a:ext>
                  </a:extLst>
                </p14:cNvPr>
                <p14:cNvContentPartPr/>
                <p14:nvPr/>
              </p14:nvContentPartPr>
              <p14:xfrm>
                <a:off x="5094154" y="1005274"/>
                <a:ext cx="360" cy="360"/>
              </p14:xfrm>
            </p:contentPart>
          </mc:Choice>
          <mc:Fallback xmlns="">
            <p:pic>
              <p:nvPicPr>
                <p:cNvPr id="11" name="Ink 10">
                  <a:extLst>
                    <a:ext uri="{FF2B5EF4-FFF2-40B4-BE49-F238E27FC236}">
                      <a16:creationId xmlns:a16="http://schemas.microsoft.com/office/drawing/2014/main" id="{FABB2579-742A-41C3-ABB7-998D47929B48}"/>
                    </a:ext>
                  </a:extLst>
                </p:cNvPr>
                <p:cNvPicPr/>
                <p:nvPr/>
              </p:nvPicPr>
              <p:blipFill>
                <a:blip r:embed="rId3"/>
                <a:stretch>
                  <a:fillRect/>
                </a:stretch>
              </p:blipFill>
              <p:spPr>
                <a:xfrm>
                  <a:off x="5085514" y="99663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2" name="Ink 11">
                  <a:extLst>
                    <a:ext uri="{FF2B5EF4-FFF2-40B4-BE49-F238E27FC236}">
                      <a16:creationId xmlns:a16="http://schemas.microsoft.com/office/drawing/2014/main" id="{A4E0ADDE-1A43-42CD-9396-1A23AE0AFA26}"/>
                    </a:ext>
                  </a:extLst>
                </p14:cNvPr>
                <p14:cNvContentPartPr/>
                <p14:nvPr/>
              </p14:nvContentPartPr>
              <p14:xfrm>
                <a:off x="5094154" y="1005274"/>
                <a:ext cx="360" cy="360"/>
              </p14:xfrm>
            </p:contentPart>
          </mc:Choice>
          <mc:Fallback xmlns="">
            <p:pic>
              <p:nvPicPr>
                <p:cNvPr id="12" name="Ink 11">
                  <a:extLst>
                    <a:ext uri="{FF2B5EF4-FFF2-40B4-BE49-F238E27FC236}">
                      <a16:creationId xmlns:a16="http://schemas.microsoft.com/office/drawing/2014/main" id="{A4E0ADDE-1A43-42CD-9396-1A23AE0AFA26}"/>
                    </a:ext>
                  </a:extLst>
                </p:cNvPr>
                <p:cNvPicPr/>
                <p:nvPr/>
              </p:nvPicPr>
              <p:blipFill>
                <a:blip r:embed="rId3"/>
                <a:stretch>
                  <a:fillRect/>
                </a:stretch>
              </p:blipFill>
              <p:spPr>
                <a:xfrm>
                  <a:off x="5085514" y="996634"/>
                  <a:ext cx="18000" cy="18000"/>
                </a:xfrm>
                <a:prstGeom prst="rect">
                  <a:avLst/>
                </a:prstGeom>
              </p:spPr>
            </p:pic>
          </mc:Fallback>
        </mc:AlternateContent>
      </p:grpSp>
      <p:grpSp>
        <p:nvGrpSpPr>
          <p:cNvPr id="17" name="Group 16">
            <a:extLst>
              <a:ext uri="{FF2B5EF4-FFF2-40B4-BE49-F238E27FC236}">
                <a16:creationId xmlns:a16="http://schemas.microsoft.com/office/drawing/2014/main" id="{EDC7D63E-551C-4F3B-B97A-D020174231F0}"/>
              </a:ext>
            </a:extLst>
          </p:cNvPr>
          <p:cNvGrpSpPr/>
          <p:nvPr/>
        </p:nvGrpSpPr>
        <p:grpSpPr>
          <a:xfrm>
            <a:off x="9208954" y="3565594"/>
            <a:ext cx="360" cy="360"/>
            <a:chOff x="9208954" y="3565594"/>
            <a:chExt cx="360" cy="360"/>
          </a:xfrm>
        </p:grpSpPr>
        <mc:AlternateContent xmlns:mc="http://schemas.openxmlformats.org/markup-compatibility/2006" xmlns:p14="http://schemas.microsoft.com/office/powerpoint/2010/main">
          <mc:Choice Requires="p14">
            <p:contentPart p14:bwMode="auto" r:id="rId9">
              <p14:nvContentPartPr>
                <p14:cNvPr id="15" name="Ink 14">
                  <a:extLst>
                    <a:ext uri="{FF2B5EF4-FFF2-40B4-BE49-F238E27FC236}">
                      <a16:creationId xmlns:a16="http://schemas.microsoft.com/office/drawing/2014/main" id="{6F8B5C50-9F84-4F84-B11B-E95C5E95C7A1}"/>
                    </a:ext>
                  </a:extLst>
                </p14:cNvPr>
                <p14:cNvContentPartPr/>
                <p14:nvPr/>
              </p14:nvContentPartPr>
              <p14:xfrm>
                <a:off x="9208954" y="3565594"/>
                <a:ext cx="360" cy="360"/>
              </p14:xfrm>
            </p:contentPart>
          </mc:Choice>
          <mc:Fallback xmlns="">
            <p:pic>
              <p:nvPicPr>
                <p:cNvPr id="15" name="Ink 14">
                  <a:extLst>
                    <a:ext uri="{FF2B5EF4-FFF2-40B4-BE49-F238E27FC236}">
                      <a16:creationId xmlns:a16="http://schemas.microsoft.com/office/drawing/2014/main" id="{6F8B5C50-9F84-4F84-B11B-E95C5E95C7A1}"/>
                    </a:ext>
                  </a:extLst>
                </p:cNvPr>
                <p:cNvPicPr/>
                <p:nvPr/>
              </p:nvPicPr>
              <p:blipFill>
                <a:blip r:embed="rId3"/>
                <a:stretch>
                  <a:fillRect/>
                </a:stretch>
              </p:blipFill>
              <p:spPr>
                <a:xfrm>
                  <a:off x="9199954" y="355695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6" name="Ink 15">
                  <a:extLst>
                    <a:ext uri="{FF2B5EF4-FFF2-40B4-BE49-F238E27FC236}">
                      <a16:creationId xmlns:a16="http://schemas.microsoft.com/office/drawing/2014/main" id="{C0CD98E6-4E6E-42B4-B3F0-E2ED0D2F269E}"/>
                    </a:ext>
                  </a:extLst>
                </p14:cNvPr>
                <p14:cNvContentPartPr/>
                <p14:nvPr/>
              </p14:nvContentPartPr>
              <p14:xfrm>
                <a:off x="9208954" y="3565594"/>
                <a:ext cx="360" cy="360"/>
              </p14:xfrm>
            </p:contentPart>
          </mc:Choice>
          <mc:Fallback xmlns="">
            <p:pic>
              <p:nvPicPr>
                <p:cNvPr id="16" name="Ink 15">
                  <a:extLst>
                    <a:ext uri="{FF2B5EF4-FFF2-40B4-BE49-F238E27FC236}">
                      <a16:creationId xmlns:a16="http://schemas.microsoft.com/office/drawing/2014/main" id="{C0CD98E6-4E6E-42B4-B3F0-E2ED0D2F269E}"/>
                    </a:ext>
                  </a:extLst>
                </p:cNvPr>
                <p:cNvPicPr/>
                <p:nvPr/>
              </p:nvPicPr>
              <p:blipFill>
                <a:blip r:embed="rId3"/>
                <a:stretch>
                  <a:fillRect/>
                </a:stretch>
              </p:blipFill>
              <p:spPr>
                <a:xfrm>
                  <a:off x="9199954" y="3556954"/>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1">
            <p14:nvContentPartPr>
              <p14:cNvPr id="18" name="Ink 17">
                <a:extLst>
                  <a:ext uri="{FF2B5EF4-FFF2-40B4-BE49-F238E27FC236}">
                    <a16:creationId xmlns:a16="http://schemas.microsoft.com/office/drawing/2014/main" id="{C4A8193B-08CF-4D5C-BE3B-64444FAC324F}"/>
                  </a:ext>
                </a:extLst>
              </p14:cNvPr>
              <p14:cNvContentPartPr/>
              <p14:nvPr/>
            </p14:nvContentPartPr>
            <p14:xfrm>
              <a:off x="10920034" y="2951434"/>
              <a:ext cx="360" cy="360"/>
            </p14:xfrm>
          </p:contentPart>
        </mc:Choice>
        <mc:Fallback xmlns="">
          <p:pic>
            <p:nvPicPr>
              <p:cNvPr id="18" name="Ink 17">
                <a:extLst>
                  <a:ext uri="{FF2B5EF4-FFF2-40B4-BE49-F238E27FC236}">
                    <a16:creationId xmlns:a16="http://schemas.microsoft.com/office/drawing/2014/main" id="{C4A8193B-08CF-4D5C-BE3B-64444FAC324F}"/>
                  </a:ext>
                </a:extLst>
              </p:cNvPr>
              <p:cNvPicPr/>
              <p:nvPr/>
            </p:nvPicPr>
            <p:blipFill>
              <a:blip r:embed="rId3"/>
              <a:stretch>
                <a:fillRect/>
              </a:stretch>
            </p:blipFill>
            <p:spPr>
              <a:xfrm>
                <a:off x="10911394" y="294279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9" name="Ink 18">
                <a:extLst>
                  <a:ext uri="{FF2B5EF4-FFF2-40B4-BE49-F238E27FC236}">
                    <a16:creationId xmlns:a16="http://schemas.microsoft.com/office/drawing/2014/main" id="{EBF3FDE1-105C-417A-977A-82336DBB0C24}"/>
                  </a:ext>
                </a:extLst>
              </p14:cNvPr>
              <p14:cNvContentPartPr/>
              <p14:nvPr/>
            </p14:nvContentPartPr>
            <p14:xfrm>
              <a:off x="8411914" y="2376874"/>
              <a:ext cx="360" cy="360"/>
            </p14:xfrm>
          </p:contentPart>
        </mc:Choice>
        <mc:Fallback xmlns="">
          <p:pic>
            <p:nvPicPr>
              <p:cNvPr id="19" name="Ink 18">
                <a:extLst>
                  <a:ext uri="{FF2B5EF4-FFF2-40B4-BE49-F238E27FC236}">
                    <a16:creationId xmlns:a16="http://schemas.microsoft.com/office/drawing/2014/main" id="{EBF3FDE1-105C-417A-977A-82336DBB0C24}"/>
                  </a:ext>
                </a:extLst>
              </p:cNvPr>
              <p:cNvPicPr/>
              <p:nvPr/>
            </p:nvPicPr>
            <p:blipFill>
              <a:blip r:embed="rId3"/>
              <a:stretch>
                <a:fillRect/>
              </a:stretch>
            </p:blipFill>
            <p:spPr>
              <a:xfrm>
                <a:off x="8403274" y="2367874"/>
                <a:ext cx="18000" cy="18000"/>
              </a:xfrm>
              <a:prstGeom prst="rect">
                <a:avLst/>
              </a:prstGeom>
            </p:spPr>
          </p:pic>
        </mc:Fallback>
      </mc:AlternateContent>
      <p:grpSp>
        <p:nvGrpSpPr>
          <p:cNvPr id="23" name="Group 22">
            <a:extLst>
              <a:ext uri="{FF2B5EF4-FFF2-40B4-BE49-F238E27FC236}">
                <a16:creationId xmlns:a16="http://schemas.microsoft.com/office/drawing/2014/main" id="{AE23DE9E-1234-4877-A420-D50D160A3BF4}"/>
              </a:ext>
            </a:extLst>
          </p:cNvPr>
          <p:cNvGrpSpPr/>
          <p:nvPr/>
        </p:nvGrpSpPr>
        <p:grpSpPr>
          <a:xfrm>
            <a:off x="5068234" y="1763074"/>
            <a:ext cx="360" cy="360"/>
            <a:chOff x="5068234" y="1763074"/>
            <a:chExt cx="360" cy="360"/>
          </a:xfrm>
        </p:grpSpPr>
        <mc:AlternateContent xmlns:mc="http://schemas.openxmlformats.org/markup-compatibility/2006" xmlns:p14="http://schemas.microsoft.com/office/powerpoint/2010/main">
          <mc:Choice Requires="p14">
            <p:contentPart p14:bwMode="auto" r:id="rId13">
              <p14:nvContentPartPr>
                <p14:cNvPr id="20" name="Ink 19">
                  <a:extLst>
                    <a:ext uri="{FF2B5EF4-FFF2-40B4-BE49-F238E27FC236}">
                      <a16:creationId xmlns:a16="http://schemas.microsoft.com/office/drawing/2014/main" id="{1921FAF4-5391-4445-AE96-F73BBDA4EC95}"/>
                    </a:ext>
                  </a:extLst>
                </p14:cNvPr>
                <p14:cNvContentPartPr/>
                <p14:nvPr/>
              </p14:nvContentPartPr>
              <p14:xfrm>
                <a:off x="5068234" y="1763074"/>
                <a:ext cx="360" cy="360"/>
              </p14:xfrm>
            </p:contentPart>
          </mc:Choice>
          <mc:Fallback xmlns="">
            <p:pic>
              <p:nvPicPr>
                <p:cNvPr id="20" name="Ink 19">
                  <a:extLst>
                    <a:ext uri="{FF2B5EF4-FFF2-40B4-BE49-F238E27FC236}">
                      <a16:creationId xmlns:a16="http://schemas.microsoft.com/office/drawing/2014/main" id="{1921FAF4-5391-4445-AE96-F73BBDA4EC95}"/>
                    </a:ext>
                  </a:extLst>
                </p:cNvPr>
                <p:cNvPicPr/>
                <p:nvPr/>
              </p:nvPicPr>
              <p:blipFill>
                <a:blip r:embed="rId3"/>
                <a:stretch>
                  <a:fillRect/>
                </a:stretch>
              </p:blipFill>
              <p:spPr>
                <a:xfrm>
                  <a:off x="5059234" y="175443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 name="Ink 20">
                  <a:extLst>
                    <a:ext uri="{FF2B5EF4-FFF2-40B4-BE49-F238E27FC236}">
                      <a16:creationId xmlns:a16="http://schemas.microsoft.com/office/drawing/2014/main" id="{7084D400-7E48-491D-B61E-FF4CE15A6046}"/>
                    </a:ext>
                  </a:extLst>
                </p14:cNvPr>
                <p14:cNvContentPartPr/>
                <p14:nvPr/>
              </p14:nvContentPartPr>
              <p14:xfrm>
                <a:off x="5068234" y="1763074"/>
                <a:ext cx="360" cy="360"/>
              </p14:xfrm>
            </p:contentPart>
          </mc:Choice>
          <mc:Fallback xmlns="">
            <p:pic>
              <p:nvPicPr>
                <p:cNvPr id="21" name="Ink 20">
                  <a:extLst>
                    <a:ext uri="{FF2B5EF4-FFF2-40B4-BE49-F238E27FC236}">
                      <a16:creationId xmlns:a16="http://schemas.microsoft.com/office/drawing/2014/main" id="{7084D400-7E48-491D-B61E-FF4CE15A6046}"/>
                    </a:ext>
                  </a:extLst>
                </p:cNvPr>
                <p:cNvPicPr/>
                <p:nvPr/>
              </p:nvPicPr>
              <p:blipFill>
                <a:blip r:embed="rId3"/>
                <a:stretch>
                  <a:fillRect/>
                </a:stretch>
              </p:blipFill>
              <p:spPr>
                <a:xfrm>
                  <a:off x="5059234" y="175443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2" name="Ink 21">
                  <a:extLst>
                    <a:ext uri="{FF2B5EF4-FFF2-40B4-BE49-F238E27FC236}">
                      <a16:creationId xmlns:a16="http://schemas.microsoft.com/office/drawing/2014/main" id="{F41EBEAE-B3E8-4D0C-B19B-1EE00B0B1751}"/>
                    </a:ext>
                  </a:extLst>
                </p14:cNvPr>
                <p14:cNvContentPartPr/>
                <p14:nvPr/>
              </p14:nvContentPartPr>
              <p14:xfrm>
                <a:off x="5068234" y="1763074"/>
                <a:ext cx="360" cy="360"/>
              </p14:xfrm>
            </p:contentPart>
          </mc:Choice>
          <mc:Fallback xmlns="">
            <p:pic>
              <p:nvPicPr>
                <p:cNvPr id="22" name="Ink 21">
                  <a:extLst>
                    <a:ext uri="{FF2B5EF4-FFF2-40B4-BE49-F238E27FC236}">
                      <a16:creationId xmlns:a16="http://schemas.microsoft.com/office/drawing/2014/main" id="{F41EBEAE-B3E8-4D0C-B19B-1EE00B0B1751}"/>
                    </a:ext>
                  </a:extLst>
                </p:cNvPr>
                <p:cNvPicPr/>
                <p:nvPr/>
              </p:nvPicPr>
              <p:blipFill>
                <a:blip r:embed="rId3"/>
                <a:stretch>
                  <a:fillRect/>
                </a:stretch>
              </p:blipFill>
              <p:spPr>
                <a:xfrm>
                  <a:off x="5059234" y="1754434"/>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6">
            <p14:nvContentPartPr>
              <p14:cNvPr id="24" name="Ink 23">
                <a:extLst>
                  <a:ext uri="{FF2B5EF4-FFF2-40B4-BE49-F238E27FC236}">
                    <a16:creationId xmlns:a16="http://schemas.microsoft.com/office/drawing/2014/main" id="{0DD67899-50AB-42A2-9DCD-941F17CA5027}"/>
                  </a:ext>
                </a:extLst>
              </p14:cNvPr>
              <p14:cNvContentPartPr/>
              <p14:nvPr/>
            </p14:nvContentPartPr>
            <p14:xfrm>
              <a:off x="9679474" y="1893394"/>
              <a:ext cx="360" cy="360"/>
            </p14:xfrm>
          </p:contentPart>
        </mc:Choice>
        <mc:Fallback xmlns="">
          <p:pic>
            <p:nvPicPr>
              <p:cNvPr id="24" name="Ink 23">
                <a:extLst>
                  <a:ext uri="{FF2B5EF4-FFF2-40B4-BE49-F238E27FC236}">
                    <a16:creationId xmlns:a16="http://schemas.microsoft.com/office/drawing/2014/main" id="{0DD67899-50AB-42A2-9DCD-941F17CA5027}"/>
                  </a:ext>
                </a:extLst>
              </p:cNvPr>
              <p:cNvPicPr/>
              <p:nvPr/>
            </p:nvPicPr>
            <p:blipFill>
              <a:blip r:embed="rId3"/>
              <a:stretch>
                <a:fillRect/>
              </a:stretch>
            </p:blipFill>
            <p:spPr>
              <a:xfrm>
                <a:off x="9670474" y="188475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5" name="Ink 24">
                <a:extLst>
                  <a:ext uri="{FF2B5EF4-FFF2-40B4-BE49-F238E27FC236}">
                    <a16:creationId xmlns:a16="http://schemas.microsoft.com/office/drawing/2014/main" id="{5D31C7D7-3F3D-4083-8F77-D7F05A750FD6}"/>
                  </a:ext>
                </a:extLst>
              </p14:cNvPr>
              <p14:cNvContentPartPr/>
              <p14:nvPr/>
            </p14:nvContentPartPr>
            <p14:xfrm>
              <a:off x="9679474" y="1893394"/>
              <a:ext cx="360" cy="360"/>
            </p14:xfrm>
          </p:contentPart>
        </mc:Choice>
        <mc:Fallback xmlns="">
          <p:pic>
            <p:nvPicPr>
              <p:cNvPr id="25" name="Ink 24">
                <a:extLst>
                  <a:ext uri="{FF2B5EF4-FFF2-40B4-BE49-F238E27FC236}">
                    <a16:creationId xmlns:a16="http://schemas.microsoft.com/office/drawing/2014/main" id="{5D31C7D7-3F3D-4083-8F77-D7F05A750FD6}"/>
                  </a:ext>
                </a:extLst>
              </p:cNvPr>
              <p:cNvPicPr/>
              <p:nvPr/>
            </p:nvPicPr>
            <p:blipFill>
              <a:blip r:embed="rId3"/>
              <a:stretch>
                <a:fillRect/>
              </a:stretch>
            </p:blipFill>
            <p:spPr>
              <a:xfrm>
                <a:off x="9670474" y="188475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6" name="Ink 25">
                <a:extLst>
                  <a:ext uri="{FF2B5EF4-FFF2-40B4-BE49-F238E27FC236}">
                    <a16:creationId xmlns:a16="http://schemas.microsoft.com/office/drawing/2014/main" id="{14B53961-B69D-4AA9-862C-058FF39B1DFB}"/>
                  </a:ext>
                </a:extLst>
              </p14:cNvPr>
              <p14:cNvContentPartPr/>
              <p14:nvPr/>
            </p14:nvContentPartPr>
            <p14:xfrm>
              <a:off x="9679474" y="1893394"/>
              <a:ext cx="360" cy="360"/>
            </p14:xfrm>
          </p:contentPart>
        </mc:Choice>
        <mc:Fallback xmlns="">
          <p:pic>
            <p:nvPicPr>
              <p:cNvPr id="26" name="Ink 25">
                <a:extLst>
                  <a:ext uri="{FF2B5EF4-FFF2-40B4-BE49-F238E27FC236}">
                    <a16:creationId xmlns:a16="http://schemas.microsoft.com/office/drawing/2014/main" id="{14B53961-B69D-4AA9-862C-058FF39B1DFB}"/>
                  </a:ext>
                </a:extLst>
              </p:cNvPr>
              <p:cNvPicPr/>
              <p:nvPr/>
            </p:nvPicPr>
            <p:blipFill>
              <a:blip r:embed="rId3"/>
              <a:stretch>
                <a:fillRect/>
              </a:stretch>
            </p:blipFill>
            <p:spPr>
              <a:xfrm>
                <a:off x="9670474" y="1884754"/>
                <a:ext cx="18000" cy="18000"/>
              </a:xfrm>
              <a:prstGeom prst="rect">
                <a:avLst/>
              </a:prstGeom>
            </p:spPr>
          </p:pic>
        </mc:Fallback>
      </mc:AlternateContent>
      <p:grpSp>
        <p:nvGrpSpPr>
          <p:cNvPr id="32" name="Group 31">
            <a:extLst>
              <a:ext uri="{FF2B5EF4-FFF2-40B4-BE49-F238E27FC236}">
                <a16:creationId xmlns:a16="http://schemas.microsoft.com/office/drawing/2014/main" id="{5E25E15E-1FED-4065-9F00-BEBB118C8CDC}"/>
              </a:ext>
            </a:extLst>
          </p:cNvPr>
          <p:cNvGrpSpPr/>
          <p:nvPr/>
        </p:nvGrpSpPr>
        <p:grpSpPr>
          <a:xfrm>
            <a:off x="78274" y="2416474"/>
            <a:ext cx="360" cy="360"/>
            <a:chOff x="78274" y="2416474"/>
            <a:chExt cx="360" cy="360"/>
          </a:xfrm>
        </p:grpSpPr>
        <mc:AlternateContent xmlns:mc="http://schemas.openxmlformats.org/markup-compatibility/2006" xmlns:p14="http://schemas.microsoft.com/office/powerpoint/2010/main">
          <mc:Choice Requires="p14">
            <p:contentPart p14:bwMode="auto" r:id="rId19">
              <p14:nvContentPartPr>
                <p14:cNvPr id="29" name="Ink 28">
                  <a:extLst>
                    <a:ext uri="{FF2B5EF4-FFF2-40B4-BE49-F238E27FC236}">
                      <a16:creationId xmlns:a16="http://schemas.microsoft.com/office/drawing/2014/main" id="{E1829150-079F-474F-864D-A23E617C3319}"/>
                    </a:ext>
                  </a:extLst>
                </p14:cNvPr>
                <p14:cNvContentPartPr/>
                <p14:nvPr/>
              </p14:nvContentPartPr>
              <p14:xfrm>
                <a:off x="78274" y="2416474"/>
                <a:ext cx="360" cy="360"/>
              </p14:xfrm>
            </p:contentPart>
          </mc:Choice>
          <mc:Fallback xmlns="">
            <p:pic>
              <p:nvPicPr>
                <p:cNvPr id="29" name="Ink 28">
                  <a:extLst>
                    <a:ext uri="{FF2B5EF4-FFF2-40B4-BE49-F238E27FC236}">
                      <a16:creationId xmlns:a16="http://schemas.microsoft.com/office/drawing/2014/main" id="{E1829150-079F-474F-864D-A23E617C3319}"/>
                    </a:ext>
                  </a:extLst>
                </p:cNvPr>
                <p:cNvPicPr/>
                <p:nvPr/>
              </p:nvPicPr>
              <p:blipFill>
                <a:blip r:embed="rId3"/>
                <a:stretch>
                  <a:fillRect/>
                </a:stretch>
              </p:blipFill>
              <p:spPr>
                <a:xfrm>
                  <a:off x="69274" y="240747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30" name="Ink 29">
                  <a:extLst>
                    <a:ext uri="{FF2B5EF4-FFF2-40B4-BE49-F238E27FC236}">
                      <a16:creationId xmlns:a16="http://schemas.microsoft.com/office/drawing/2014/main" id="{630BE67D-E3AE-4524-8F8B-864B5280D30D}"/>
                    </a:ext>
                  </a:extLst>
                </p14:cNvPr>
                <p14:cNvContentPartPr/>
                <p14:nvPr/>
              </p14:nvContentPartPr>
              <p14:xfrm>
                <a:off x="78274" y="2416474"/>
                <a:ext cx="360" cy="360"/>
              </p14:xfrm>
            </p:contentPart>
          </mc:Choice>
          <mc:Fallback xmlns="">
            <p:pic>
              <p:nvPicPr>
                <p:cNvPr id="30" name="Ink 29">
                  <a:extLst>
                    <a:ext uri="{FF2B5EF4-FFF2-40B4-BE49-F238E27FC236}">
                      <a16:creationId xmlns:a16="http://schemas.microsoft.com/office/drawing/2014/main" id="{630BE67D-E3AE-4524-8F8B-864B5280D30D}"/>
                    </a:ext>
                  </a:extLst>
                </p:cNvPr>
                <p:cNvPicPr/>
                <p:nvPr/>
              </p:nvPicPr>
              <p:blipFill>
                <a:blip r:embed="rId3"/>
                <a:stretch>
                  <a:fillRect/>
                </a:stretch>
              </p:blipFill>
              <p:spPr>
                <a:xfrm>
                  <a:off x="69274" y="2407474"/>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1">
            <p14:nvContentPartPr>
              <p14:cNvPr id="31" name="Ink 30">
                <a:extLst>
                  <a:ext uri="{FF2B5EF4-FFF2-40B4-BE49-F238E27FC236}">
                    <a16:creationId xmlns:a16="http://schemas.microsoft.com/office/drawing/2014/main" id="{869474A9-A13B-4752-99EF-CE058A1A235E}"/>
                  </a:ext>
                </a:extLst>
              </p14:cNvPr>
              <p14:cNvContentPartPr/>
              <p14:nvPr/>
            </p14:nvContentPartPr>
            <p14:xfrm>
              <a:off x="-340046" y="2416474"/>
              <a:ext cx="360" cy="360"/>
            </p14:xfrm>
          </p:contentPart>
        </mc:Choice>
        <mc:Fallback xmlns="">
          <p:pic>
            <p:nvPicPr>
              <p:cNvPr id="31" name="Ink 30">
                <a:extLst>
                  <a:ext uri="{FF2B5EF4-FFF2-40B4-BE49-F238E27FC236}">
                    <a16:creationId xmlns:a16="http://schemas.microsoft.com/office/drawing/2014/main" id="{869474A9-A13B-4752-99EF-CE058A1A235E}"/>
                  </a:ext>
                </a:extLst>
              </p:cNvPr>
              <p:cNvPicPr/>
              <p:nvPr/>
            </p:nvPicPr>
            <p:blipFill>
              <a:blip r:embed="rId3"/>
              <a:stretch>
                <a:fillRect/>
              </a:stretch>
            </p:blipFill>
            <p:spPr>
              <a:xfrm>
                <a:off x="-349046" y="2407474"/>
                <a:ext cx="18000" cy="18000"/>
              </a:xfrm>
              <a:prstGeom prst="rect">
                <a:avLst/>
              </a:prstGeom>
            </p:spPr>
          </p:pic>
        </mc:Fallback>
      </mc:AlternateContent>
      <p:grpSp>
        <p:nvGrpSpPr>
          <p:cNvPr id="38" name="Group 37">
            <a:extLst>
              <a:ext uri="{FF2B5EF4-FFF2-40B4-BE49-F238E27FC236}">
                <a16:creationId xmlns:a16="http://schemas.microsoft.com/office/drawing/2014/main" id="{3FCB5CD8-F99D-4E1A-B403-56EA84474B22}"/>
              </a:ext>
            </a:extLst>
          </p:cNvPr>
          <p:cNvGrpSpPr/>
          <p:nvPr/>
        </p:nvGrpSpPr>
        <p:grpSpPr>
          <a:xfrm>
            <a:off x="7667434" y="1410274"/>
            <a:ext cx="360" cy="360"/>
            <a:chOff x="7667434" y="1410274"/>
            <a:chExt cx="360" cy="360"/>
          </a:xfrm>
        </p:grpSpPr>
        <mc:AlternateContent xmlns:mc="http://schemas.openxmlformats.org/markup-compatibility/2006" xmlns:p14="http://schemas.microsoft.com/office/powerpoint/2010/main">
          <mc:Choice Requires="p14">
            <p:contentPart p14:bwMode="auto" r:id="rId22">
              <p14:nvContentPartPr>
                <p14:cNvPr id="33" name="Ink 32">
                  <a:extLst>
                    <a:ext uri="{FF2B5EF4-FFF2-40B4-BE49-F238E27FC236}">
                      <a16:creationId xmlns:a16="http://schemas.microsoft.com/office/drawing/2014/main" id="{1B35FB61-C492-4990-B4D4-91BC2748D040}"/>
                    </a:ext>
                  </a:extLst>
                </p14:cNvPr>
                <p14:cNvContentPartPr/>
                <p14:nvPr/>
              </p14:nvContentPartPr>
              <p14:xfrm>
                <a:off x="7667434" y="1410274"/>
                <a:ext cx="360" cy="360"/>
              </p14:xfrm>
            </p:contentPart>
          </mc:Choice>
          <mc:Fallback xmlns="">
            <p:pic>
              <p:nvPicPr>
                <p:cNvPr id="33" name="Ink 32">
                  <a:extLst>
                    <a:ext uri="{FF2B5EF4-FFF2-40B4-BE49-F238E27FC236}">
                      <a16:creationId xmlns:a16="http://schemas.microsoft.com/office/drawing/2014/main" id="{1B35FB61-C492-4990-B4D4-91BC2748D040}"/>
                    </a:ext>
                  </a:extLst>
                </p:cNvPr>
                <p:cNvPicPr/>
                <p:nvPr/>
              </p:nvPicPr>
              <p:blipFill>
                <a:blip r:embed="rId3"/>
                <a:stretch>
                  <a:fillRect/>
                </a:stretch>
              </p:blipFill>
              <p:spPr>
                <a:xfrm>
                  <a:off x="7658794" y="140127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34" name="Ink 33">
                  <a:extLst>
                    <a:ext uri="{FF2B5EF4-FFF2-40B4-BE49-F238E27FC236}">
                      <a16:creationId xmlns:a16="http://schemas.microsoft.com/office/drawing/2014/main" id="{A1EAA761-FF88-4242-AC26-7EA1B2E39657}"/>
                    </a:ext>
                  </a:extLst>
                </p14:cNvPr>
                <p14:cNvContentPartPr/>
                <p14:nvPr/>
              </p14:nvContentPartPr>
              <p14:xfrm>
                <a:off x="7667434" y="1410274"/>
                <a:ext cx="360" cy="360"/>
              </p14:xfrm>
            </p:contentPart>
          </mc:Choice>
          <mc:Fallback xmlns="">
            <p:pic>
              <p:nvPicPr>
                <p:cNvPr id="34" name="Ink 33">
                  <a:extLst>
                    <a:ext uri="{FF2B5EF4-FFF2-40B4-BE49-F238E27FC236}">
                      <a16:creationId xmlns:a16="http://schemas.microsoft.com/office/drawing/2014/main" id="{A1EAA761-FF88-4242-AC26-7EA1B2E39657}"/>
                    </a:ext>
                  </a:extLst>
                </p:cNvPr>
                <p:cNvPicPr/>
                <p:nvPr/>
              </p:nvPicPr>
              <p:blipFill>
                <a:blip r:embed="rId3"/>
                <a:stretch>
                  <a:fillRect/>
                </a:stretch>
              </p:blipFill>
              <p:spPr>
                <a:xfrm>
                  <a:off x="7658794" y="140127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35" name="Ink 34">
                  <a:extLst>
                    <a:ext uri="{FF2B5EF4-FFF2-40B4-BE49-F238E27FC236}">
                      <a16:creationId xmlns:a16="http://schemas.microsoft.com/office/drawing/2014/main" id="{2E2E65D5-3C14-404C-82B7-010150B5076C}"/>
                    </a:ext>
                  </a:extLst>
                </p14:cNvPr>
                <p14:cNvContentPartPr/>
                <p14:nvPr/>
              </p14:nvContentPartPr>
              <p14:xfrm>
                <a:off x="7667434" y="1410274"/>
                <a:ext cx="360" cy="360"/>
              </p14:xfrm>
            </p:contentPart>
          </mc:Choice>
          <mc:Fallback xmlns="">
            <p:pic>
              <p:nvPicPr>
                <p:cNvPr id="35" name="Ink 34">
                  <a:extLst>
                    <a:ext uri="{FF2B5EF4-FFF2-40B4-BE49-F238E27FC236}">
                      <a16:creationId xmlns:a16="http://schemas.microsoft.com/office/drawing/2014/main" id="{2E2E65D5-3C14-404C-82B7-010150B5076C}"/>
                    </a:ext>
                  </a:extLst>
                </p:cNvPr>
                <p:cNvPicPr/>
                <p:nvPr/>
              </p:nvPicPr>
              <p:blipFill>
                <a:blip r:embed="rId3"/>
                <a:stretch>
                  <a:fillRect/>
                </a:stretch>
              </p:blipFill>
              <p:spPr>
                <a:xfrm>
                  <a:off x="7658794" y="140127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36" name="Ink 35">
                  <a:extLst>
                    <a:ext uri="{FF2B5EF4-FFF2-40B4-BE49-F238E27FC236}">
                      <a16:creationId xmlns:a16="http://schemas.microsoft.com/office/drawing/2014/main" id="{100E9463-6EAA-4537-BDAE-A3B2C174680C}"/>
                    </a:ext>
                  </a:extLst>
                </p14:cNvPr>
                <p14:cNvContentPartPr/>
                <p14:nvPr/>
              </p14:nvContentPartPr>
              <p14:xfrm>
                <a:off x="7667434" y="1410274"/>
                <a:ext cx="360" cy="360"/>
              </p14:xfrm>
            </p:contentPart>
          </mc:Choice>
          <mc:Fallback xmlns="">
            <p:pic>
              <p:nvPicPr>
                <p:cNvPr id="36" name="Ink 35">
                  <a:extLst>
                    <a:ext uri="{FF2B5EF4-FFF2-40B4-BE49-F238E27FC236}">
                      <a16:creationId xmlns:a16="http://schemas.microsoft.com/office/drawing/2014/main" id="{100E9463-6EAA-4537-BDAE-A3B2C174680C}"/>
                    </a:ext>
                  </a:extLst>
                </p:cNvPr>
                <p:cNvPicPr/>
                <p:nvPr/>
              </p:nvPicPr>
              <p:blipFill>
                <a:blip r:embed="rId3"/>
                <a:stretch>
                  <a:fillRect/>
                </a:stretch>
              </p:blipFill>
              <p:spPr>
                <a:xfrm>
                  <a:off x="7658794" y="140127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37" name="Ink 36">
                  <a:extLst>
                    <a:ext uri="{FF2B5EF4-FFF2-40B4-BE49-F238E27FC236}">
                      <a16:creationId xmlns:a16="http://schemas.microsoft.com/office/drawing/2014/main" id="{1FA1F4F5-A747-4C61-8432-355EFF052E8F}"/>
                    </a:ext>
                  </a:extLst>
                </p14:cNvPr>
                <p14:cNvContentPartPr/>
                <p14:nvPr/>
              </p14:nvContentPartPr>
              <p14:xfrm>
                <a:off x="7667434" y="1410274"/>
                <a:ext cx="360" cy="360"/>
              </p14:xfrm>
            </p:contentPart>
          </mc:Choice>
          <mc:Fallback xmlns="">
            <p:pic>
              <p:nvPicPr>
                <p:cNvPr id="37" name="Ink 36">
                  <a:extLst>
                    <a:ext uri="{FF2B5EF4-FFF2-40B4-BE49-F238E27FC236}">
                      <a16:creationId xmlns:a16="http://schemas.microsoft.com/office/drawing/2014/main" id="{1FA1F4F5-A747-4C61-8432-355EFF052E8F}"/>
                    </a:ext>
                  </a:extLst>
                </p:cNvPr>
                <p:cNvPicPr/>
                <p:nvPr/>
              </p:nvPicPr>
              <p:blipFill>
                <a:blip r:embed="rId3"/>
                <a:stretch>
                  <a:fillRect/>
                </a:stretch>
              </p:blipFill>
              <p:spPr>
                <a:xfrm>
                  <a:off x="7658794" y="1401274"/>
                  <a:ext cx="18000" cy="18000"/>
                </a:xfrm>
                <a:prstGeom prst="rect">
                  <a:avLst/>
                </a:prstGeom>
              </p:spPr>
            </p:pic>
          </mc:Fallback>
        </mc:AlternateContent>
      </p:grpSp>
      <p:pic>
        <p:nvPicPr>
          <p:cNvPr id="40" name="Picture 39" descr="A fabric surface&#10;&#10;Description automatically generated">
            <a:extLst>
              <a:ext uri="{FF2B5EF4-FFF2-40B4-BE49-F238E27FC236}">
                <a16:creationId xmlns:a16="http://schemas.microsoft.com/office/drawing/2014/main" id="{4673A191-F79A-4F2C-AFF9-A87BC54C039C}"/>
              </a:ext>
            </a:extLst>
          </p:cNvPr>
          <p:cNvPicPr>
            <a:picLocks noChangeAspect="1"/>
          </p:cNvPicPr>
          <p:nvPr/>
        </p:nvPicPr>
        <p:blipFill>
          <a:blip r:embed="rId27">
            <a:extLst>
              <a:ext uri="{28A0092B-C50C-407E-A947-70E740481C1C}">
                <a14:useLocalDpi xmlns:a14="http://schemas.microsoft.com/office/drawing/2010/main" val="0"/>
              </a:ext>
              <a:ext uri="{837473B0-CC2E-450A-ABE3-18F120FF3D39}">
                <a1611:picAttrSrcUrl xmlns:a1611="http://schemas.microsoft.com/office/drawing/2016/11/main" r:id="rId28"/>
              </a:ext>
            </a:extLst>
          </a:blip>
          <a:stretch>
            <a:fillRect/>
          </a:stretch>
        </p:blipFill>
        <p:spPr>
          <a:xfrm>
            <a:off x="4064008" y="824091"/>
            <a:ext cx="7206851" cy="4636407"/>
          </a:xfrm>
          <a:prstGeom prst="rect">
            <a:avLst/>
          </a:prstGeom>
        </p:spPr>
      </p:pic>
    </p:spTree>
    <p:extLst>
      <p:ext uri="{BB962C8B-B14F-4D97-AF65-F5344CB8AC3E}">
        <p14:creationId xmlns:p14="http://schemas.microsoft.com/office/powerpoint/2010/main" val="2200866253"/>
      </p:ext>
    </p:extLst>
  </p:cSld>
  <p:clrMapOvr>
    <a:masterClrMapping/>
  </p:clrMapOvr>
  <mc:AlternateContent xmlns:mc="http://schemas.openxmlformats.org/markup-compatibility/2006" xmlns:p14="http://schemas.microsoft.com/office/powerpoint/2010/main">
    <mc:Choice Requires="p14">
      <p:transition spd="slow" p14:dur="3250" advTm="3000">
        <p:wipe/>
      </p:transition>
    </mc:Choice>
    <mc:Fallback xmlns="">
      <p:transition spd="slow" advTm="3000">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EE4BD25-8E0E-481C-84BD-1098892516A1}"/>
              </a:ext>
            </a:extLst>
          </p:cNvPr>
          <p:cNvSpPr>
            <a:spLocks noGrp="1"/>
          </p:cNvSpPr>
          <p:nvPr>
            <p:ph type="subTitle" idx="1"/>
          </p:nvPr>
        </p:nvSpPr>
        <p:spPr>
          <a:xfrm>
            <a:off x="1348323" y="248654"/>
            <a:ext cx="7097585" cy="563804"/>
          </a:xfrm>
        </p:spPr>
        <p:txBody>
          <a:bodyPr>
            <a:normAutofit/>
          </a:bodyPr>
          <a:lstStyle/>
          <a:p>
            <a:pPr algn="ctr"/>
            <a:r>
              <a:rPr lang="en-US" sz="2400" b="1" dirty="0">
                <a:solidFill>
                  <a:srgbClr val="FF0000"/>
                </a:solidFill>
              </a:rPr>
              <a:t>THREE YEAR VESTING PLAN</a:t>
            </a:r>
          </a:p>
        </p:txBody>
      </p:sp>
      <p:sp>
        <p:nvSpPr>
          <p:cNvPr id="4" name="Oval 3">
            <a:extLst>
              <a:ext uri="{FF2B5EF4-FFF2-40B4-BE49-F238E27FC236}">
                <a16:creationId xmlns:a16="http://schemas.microsoft.com/office/drawing/2014/main" id="{2DD210FF-C9C0-4B96-8CC7-CF59789891C4}"/>
              </a:ext>
            </a:extLst>
          </p:cNvPr>
          <p:cNvSpPr/>
          <p:nvPr/>
        </p:nvSpPr>
        <p:spPr>
          <a:xfrm>
            <a:off x="3662136" y="1568658"/>
            <a:ext cx="651164" cy="540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B5D9262D-D12E-44F2-A59C-D43C569B4E6E}"/>
              </a:ext>
            </a:extLst>
          </p:cNvPr>
          <p:cNvSpPr/>
          <p:nvPr/>
        </p:nvSpPr>
        <p:spPr>
          <a:xfrm>
            <a:off x="4677983" y="1599489"/>
            <a:ext cx="651164" cy="540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12CEA50-AAC4-4926-869B-A3738B5DB793}"/>
              </a:ext>
            </a:extLst>
          </p:cNvPr>
          <p:cNvSpPr/>
          <p:nvPr/>
        </p:nvSpPr>
        <p:spPr>
          <a:xfrm>
            <a:off x="4130900" y="961270"/>
            <a:ext cx="651164" cy="540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8C63AACB-7268-42AD-8A69-FBC2D24E31FE}"/>
              </a:ext>
            </a:extLst>
          </p:cNvPr>
          <p:cNvSpPr/>
          <p:nvPr/>
        </p:nvSpPr>
        <p:spPr>
          <a:xfrm>
            <a:off x="4708933" y="2930704"/>
            <a:ext cx="651164" cy="540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2FD1F723-9703-49AB-AFED-342C5076B107}"/>
              </a:ext>
            </a:extLst>
          </p:cNvPr>
          <p:cNvSpPr/>
          <p:nvPr/>
        </p:nvSpPr>
        <p:spPr>
          <a:xfrm>
            <a:off x="3756770" y="2976483"/>
            <a:ext cx="651164" cy="540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8BAE8AE1-8692-4924-A27F-BDC01B29E2B1}"/>
              </a:ext>
            </a:extLst>
          </p:cNvPr>
          <p:cNvSpPr txBox="1"/>
          <p:nvPr/>
        </p:nvSpPr>
        <p:spPr>
          <a:xfrm>
            <a:off x="3729484" y="1699742"/>
            <a:ext cx="516468" cy="615553"/>
          </a:xfrm>
          <a:prstGeom prst="rect">
            <a:avLst/>
          </a:prstGeom>
          <a:noFill/>
        </p:spPr>
        <p:txBody>
          <a:bodyPr wrap="square" rtlCol="0">
            <a:spAutoFit/>
          </a:bodyPr>
          <a:lstStyle/>
          <a:p>
            <a:r>
              <a:rPr lang="en-US" sz="1600" dirty="0"/>
              <a:t>120</a:t>
            </a:r>
          </a:p>
          <a:p>
            <a:endParaRPr lang="en-US" dirty="0"/>
          </a:p>
        </p:txBody>
      </p:sp>
      <p:sp>
        <p:nvSpPr>
          <p:cNvPr id="26" name="TextBox 25">
            <a:extLst>
              <a:ext uri="{FF2B5EF4-FFF2-40B4-BE49-F238E27FC236}">
                <a16:creationId xmlns:a16="http://schemas.microsoft.com/office/drawing/2014/main" id="{3486C0E7-3FCC-4ED8-9822-DD80BF1C10A5}"/>
              </a:ext>
            </a:extLst>
          </p:cNvPr>
          <p:cNvSpPr txBox="1"/>
          <p:nvPr/>
        </p:nvSpPr>
        <p:spPr>
          <a:xfrm>
            <a:off x="3815150" y="3047404"/>
            <a:ext cx="516468" cy="615553"/>
          </a:xfrm>
          <a:prstGeom prst="rect">
            <a:avLst/>
          </a:prstGeom>
          <a:noFill/>
        </p:spPr>
        <p:txBody>
          <a:bodyPr wrap="square" rtlCol="0">
            <a:spAutoFit/>
          </a:bodyPr>
          <a:lstStyle/>
          <a:p>
            <a:r>
              <a:rPr lang="en-US" sz="1600" dirty="0"/>
              <a:t>120</a:t>
            </a:r>
          </a:p>
          <a:p>
            <a:endParaRPr lang="en-US" dirty="0"/>
          </a:p>
        </p:txBody>
      </p:sp>
      <p:sp>
        <p:nvSpPr>
          <p:cNvPr id="27" name="TextBox 26">
            <a:extLst>
              <a:ext uri="{FF2B5EF4-FFF2-40B4-BE49-F238E27FC236}">
                <a16:creationId xmlns:a16="http://schemas.microsoft.com/office/drawing/2014/main" id="{5065C4E8-3C25-4DCE-BBA3-C8540B55F009}"/>
              </a:ext>
            </a:extLst>
          </p:cNvPr>
          <p:cNvSpPr txBox="1"/>
          <p:nvPr/>
        </p:nvSpPr>
        <p:spPr>
          <a:xfrm>
            <a:off x="5568697" y="1807463"/>
            <a:ext cx="5052410" cy="400110"/>
          </a:xfrm>
          <a:prstGeom prst="rect">
            <a:avLst/>
          </a:prstGeom>
          <a:noFill/>
        </p:spPr>
        <p:txBody>
          <a:bodyPr wrap="square" rtlCol="0">
            <a:spAutoFit/>
          </a:bodyPr>
          <a:lstStyle/>
          <a:p>
            <a:r>
              <a:rPr lang="en-US" sz="2000" b="1" dirty="0">
                <a:solidFill>
                  <a:srgbClr val="FF0000"/>
                </a:solidFill>
              </a:rPr>
              <a:t>120 total active IMAs after three years</a:t>
            </a:r>
          </a:p>
        </p:txBody>
      </p:sp>
      <p:sp>
        <p:nvSpPr>
          <p:cNvPr id="28" name="TextBox 27">
            <a:extLst>
              <a:ext uri="{FF2B5EF4-FFF2-40B4-BE49-F238E27FC236}">
                <a16:creationId xmlns:a16="http://schemas.microsoft.com/office/drawing/2014/main" id="{304BFF12-8758-45B0-8016-9319F606567E}"/>
              </a:ext>
            </a:extLst>
          </p:cNvPr>
          <p:cNvSpPr txBox="1"/>
          <p:nvPr/>
        </p:nvSpPr>
        <p:spPr>
          <a:xfrm>
            <a:off x="5681239" y="2946493"/>
            <a:ext cx="4799192" cy="707886"/>
          </a:xfrm>
          <a:prstGeom prst="rect">
            <a:avLst/>
          </a:prstGeom>
          <a:noFill/>
        </p:spPr>
        <p:txBody>
          <a:bodyPr wrap="square" rtlCol="0">
            <a:spAutoFit/>
          </a:bodyPr>
          <a:lstStyle/>
          <a:p>
            <a:r>
              <a:rPr lang="en-US" sz="2000" b="1" dirty="0">
                <a:solidFill>
                  <a:srgbClr val="FF0000"/>
                </a:solidFill>
              </a:rPr>
              <a:t>Your Tier 2 active IMAs each have 120 “active” IMAs after three yea</a:t>
            </a:r>
            <a:r>
              <a:rPr lang="en-US" b="1" dirty="0">
                <a:solidFill>
                  <a:srgbClr val="FF0000"/>
                </a:solidFill>
              </a:rPr>
              <a:t>rs</a:t>
            </a:r>
          </a:p>
        </p:txBody>
      </p:sp>
      <p:sp>
        <p:nvSpPr>
          <p:cNvPr id="29" name="Subtitle 2">
            <a:extLst>
              <a:ext uri="{FF2B5EF4-FFF2-40B4-BE49-F238E27FC236}">
                <a16:creationId xmlns:a16="http://schemas.microsoft.com/office/drawing/2014/main" id="{F32EA261-F303-4D1C-A081-0DE599AB3167}"/>
              </a:ext>
            </a:extLst>
          </p:cNvPr>
          <p:cNvSpPr txBox="1">
            <a:spLocks/>
          </p:cNvSpPr>
          <p:nvPr/>
        </p:nvSpPr>
        <p:spPr>
          <a:xfrm>
            <a:off x="2499090" y="4152941"/>
            <a:ext cx="7766936" cy="77952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lumMod val="75000"/>
                </a:schemeClr>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lumMod val="75000"/>
                </a:schemeClr>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lumMod val="75000"/>
                </a:schemeClr>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9pPr>
          </a:lstStyle>
          <a:p>
            <a:pPr algn="ctr"/>
            <a:r>
              <a:rPr lang="en-US" sz="2000" b="1" dirty="0">
                <a:solidFill>
                  <a:srgbClr val="FF0000"/>
                </a:solidFill>
              </a:rPr>
              <a:t>120X120 = 14,400 X $15 each = 216,000 annual residual income as long as the IMAs under you renew their subscription.</a:t>
            </a:r>
          </a:p>
        </p:txBody>
      </p:sp>
      <p:sp>
        <p:nvSpPr>
          <p:cNvPr id="30" name="TextBox 29">
            <a:extLst>
              <a:ext uri="{FF2B5EF4-FFF2-40B4-BE49-F238E27FC236}">
                <a16:creationId xmlns:a16="http://schemas.microsoft.com/office/drawing/2014/main" id="{3986D82B-3CC5-4989-B711-9CB1061322F7}"/>
              </a:ext>
            </a:extLst>
          </p:cNvPr>
          <p:cNvSpPr txBox="1"/>
          <p:nvPr/>
        </p:nvSpPr>
        <p:spPr>
          <a:xfrm>
            <a:off x="4156535" y="1062876"/>
            <a:ext cx="583816" cy="615553"/>
          </a:xfrm>
          <a:prstGeom prst="rect">
            <a:avLst/>
          </a:prstGeom>
          <a:noFill/>
        </p:spPr>
        <p:txBody>
          <a:bodyPr wrap="square" rtlCol="0">
            <a:spAutoFit/>
          </a:bodyPr>
          <a:lstStyle/>
          <a:p>
            <a:r>
              <a:rPr lang="en-US" sz="1600" b="1" dirty="0"/>
              <a:t>You</a:t>
            </a:r>
          </a:p>
          <a:p>
            <a:endParaRPr lang="en-US" dirty="0"/>
          </a:p>
        </p:txBody>
      </p:sp>
      <p:sp>
        <p:nvSpPr>
          <p:cNvPr id="31" name="TextBox 30">
            <a:extLst>
              <a:ext uri="{FF2B5EF4-FFF2-40B4-BE49-F238E27FC236}">
                <a16:creationId xmlns:a16="http://schemas.microsoft.com/office/drawing/2014/main" id="{0894C4A6-A204-4DAB-8A3D-5BB69BF28856}"/>
              </a:ext>
            </a:extLst>
          </p:cNvPr>
          <p:cNvSpPr txBox="1"/>
          <p:nvPr/>
        </p:nvSpPr>
        <p:spPr>
          <a:xfrm>
            <a:off x="4740351" y="1730520"/>
            <a:ext cx="639889" cy="584775"/>
          </a:xfrm>
          <a:prstGeom prst="rect">
            <a:avLst/>
          </a:prstGeom>
          <a:noFill/>
        </p:spPr>
        <p:txBody>
          <a:bodyPr wrap="square" rtlCol="0">
            <a:spAutoFit/>
          </a:bodyPr>
          <a:lstStyle/>
          <a:p>
            <a:r>
              <a:rPr lang="en-US" sz="1400" b="1" dirty="0"/>
              <a:t>IMAs</a:t>
            </a:r>
          </a:p>
          <a:p>
            <a:endParaRPr lang="en-US" dirty="0"/>
          </a:p>
        </p:txBody>
      </p:sp>
      <p:sp>
        <p:nvSpPr>
          <p:cNvPr id="36" name="TextBox 35">
            <a:extLst>
              <a:ext uri="{FF2B5EF4-FFF2-40B4-BE49-F238E27FC236}">
                <a16:creationId xmlns:a16="http://schemas.microsoft.com/office/drawing/2014/main" id="{3DCD197A-2F7B-4879-90E0-68CC081127BB}"/>
              </a:ext>
            </a:extLst>
          </p:cNvPr>
          <p:cNvSpPr txBox="1"/>
          <p:nvPr/>
        </p:nvSpPr>
        <p:spPr>
          <a:xfrm>
            <a:off x="4740351" y="3026602"/>
            <a:ext cx="639889" cy="584775"/>
          </a:xfrm>
          <a:prstGeom prst="rect">
            <a:avLst/>
          </a:prstGeom>
          <a:noFill/>
        </p:spPr>
        <p:txBody>
          <a:bodyPr wrap="square" rtlCol="0">
            <a:spAutoFit/>
          </a:bodyPr>
          <a:lstStyle/>
          <a:p>
            <a:r>
              <a:rPr lang="en-US" sz="1400" b="1" dirty="0"/>
              <a:t>IMAs</a:t>
            </a:r>
          </a:p>
          <a:p>
            <a:endParaRPr lang="en-US" dirty="0"/>
          </a:p>
        </p:txBody>
      </p:sp>
      <p:cxnSp>
        <p:nvCxnSpPr>
          <p:cNvPr id="6" name="Straight Arrow Connector 5">
            <a:extLst>
              <a:ext uri="{FF2B5EF4-FFF2-40B4-BE49-F238E27FC236}">
                <a16:creationId xmlns:a16="http://schemas.microsoft.com/office/drawing/2014/main" id="{B395E4AD-7A5F-454E-993A-492B62DCED58}"/>
              </a:ext>
            </a:extLst>
          </p:cNvPr>
          <p:cNvCxnSpPr>
            <a:cxnSpLocks/>
            <a:endCxn id="26" idx="0"/>
          </p:cNvCxnSpPr>
          <p:nvPr/>
        </p:nvCxnSpPr>
        <p:spPr>
          <a:xfrm>
            <a:off x="3987718" y="2053222"/>
            <a:ext cx="85666" cy="99418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4134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FF0000"/>
            </a:gs>
            <a:gs pos="38000">
              <a:schemeClr val="bg1"/>
            </a:gs>
            <a:gs pos="100000">
              <a:schemeClr val="bg1"/>
            </a:gs>
            <a:gs pos="60000">
              <a:schemeClr val="bg1"/>
            </a:gs>
            <a:gs pos="98000">
              <a:srgbClr val="002060"/>
            </a:gs>
            <a:gs pos="46000">
              <a:schemeClr val="accent1">
                <a:lumMod val="5000"/>
                <a:lumOff val="95000"/>
              </a:schemeClr>
            </a:gs>
            <a:gs pos="95000">
              <a:srgbClr val="002060"/>
            </a:gs>
            <a:gs pos="55000">
              <a:schemeClr val="bg1"/>
            </a:gs>
            <a:gs pos="28000">
              <a:schemeClr val="bg1"/>
            </a:gs>
          </a:gsLst>
          <a:lin ang="5400000" scaled="1"/>
          <a:tileRect/>
        </a:gra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EE4BD25-8E0E-481C-84BD-1098892516A1}"/>
              </a:ext>
            </a:extLst>
          </p:cNvPr>
          <p:cNvSpPr>
            <a:spLocks noGrp="1"/>
          </p:cNvSpPr>
          <p:nvPr>
            <p:ph type="subTitle" idx="1"/>
          </p:nvPr>
        </p:nvSpPr>
        <p:spPr>
          <a:xfrm>
            <a:off x="2392698" y="220634"/>
            <a:ext cx="7097585" cy="563804"/>
          </a:xfrm>
        </p:spPr>
        <p:txBody>
          <a:bodyPr>
            <a:normAutofit lnSpcReduction="10000"/>
          </a:bodyPr>
          <a:lstStyle/>
          <a:p>
            <a:pPr algn="ctr"/>
            <a:r>
              <a:rPr lang="en-US" sz="3200" b="1" dirty="0">
                <a:solidFill>
                  <a:schemeClr val="bg1"/>
                </a:solidFill>
              </a:rPr>
              <a:t>FIVE YEAR VESTING PLAN</a:t>
            </a:r>
          </a:p>
        </p:txBody>
      </p:sp>
      <p:sp>
        <p:nvSpPr>
          <p:cNvPr id="4" name="Oval 3">
            <a:extLst>
              <a:ext uri="{FF2B5EF4-FFF2-40B4-BE49-F238E27FC236}">
                <a16:creationId xmlns:a16="http://schemas.microsoft.com/office/drawing/2014/main" id="{2DD210FF-C9C0-4B96-8CC7-CF59789891C4}"/>
              </a:ext>
            </a:extLst>
          </p:cNvPr>
          <p:cNvSpPr/>
          <p:nvPr/>
        </p:nvSpPr>
        <p:spPr>
          <a:xfrm>
            <a:off x="3662136" y="1568658"/>
            <a:ext cx="651164" cy="540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B5D9262D-D12E-44F2-A59C-D43C569B4E6E}"/>
              </a:ext>
            </a:extLst>
          </p:cNvPr>
          <p:cNvSpPr/>
          <p:nvPr/>
        </p:nvSpPr>
        <p:spPr>
          <a:xfrm>
            <a:off x="4677983" y="1599489"/>
            <a:ext cx="651164" cy="540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12CEA50-AAC4-4926-869B-A3738B5DB793}"/>
              </a:ext>
            </a:extLst>
          </p:cNvPr>
          <p:cNvSpPr/>
          <p:nvPr/>
        </p:nvSpPr>
        <p:spPr>
          <a:xfrm>
            <a:off x="4130900" y="961270"/>
            <a:ext cx="651164" cy="540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8C63AACB-7268-42AD-8A69-FBC2D24E31FE}"/>
              </a:ext>
            </a:extLst>
          </p:cNvPr>
          <p:cNvSpPr/>
          <p:nvPr/>
        </p:nvSpPr>
        <p:spPr>
          <a:xfrm>
            <a:off x="4708933" y="2930704"/>
            <a:ext cx="651164" cy="540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2FD1F723-9703-49AB-AFED-342C5076B107}"/>
              </a:ext>
            </a:extLst>
          </p:cNvPr>
          <p:cNvSpPr/>
          <p:nvPr/>
        </p:nvSpPr>
        <p:spPr>
          <a:xfrm>
            <a:off x="3756770" y="2976483"/>
            <a:ext cx="651164" cy="540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8BAE8AE1-8692-4924-A27F-BDC01B29E2B1}"/>
              </a:ext>
            </a:extLst>
          </p:cNvPr>
          <p:cNvSpPr txBox="1"/>
          <p:nvPr/>
        </p:nvSpPr>
        <p:spPr>
          <a:xfrm>
            <a:off x="3729484" y="1699742"/>
            <a:ext cx="516468" cy="615553"/>
          </a:xfrm>
          <a:prstGeom prst="rect">
            <a:avLst/>
          </a:prstGeom>
          <a:noFill/>
        </p:spPr>
        <p:txBody>
          <a:bodyPr wrap="square" rtlCol="0">
            <a:spAutoFit/>
          </a:bodyPr>
          <a:lstStyle/>
          <a:p>
            <a:r>
              <a:rPr lang="en-US" sz="1600" dirty="0"/>
              <a:t>120</a:t>
            </a:r>
          </a:p>
          <a:p>
            <a:endParaRPr lang="en-US" dirty="0"/>
          </a:p>
        </p:txBody>
      </p:sp>
      <p:sp>
        <p:nvSpPr>
          <p:cNvPr id="26" name="TextBox 25">
            <a:extLst>
              <a:ext uri="{FF2B5EF4-FFF2-40B4-BE49-F238E27FC236}">
                <a16:creationId xmlns:a16="http://schemas.microsoft.com/office/drawing/2014/main" id="{3486C0E7-3FCC-4ED8-9822-DD80BF1C10A5}"/>
              </a:ext>
            </a:extLst>
          </p:cNvPr>
          <p:cNvSpPr txBox="1"/>
          <p:nvPr/>
        </p:nvSpPr>
        <p:spPr>
          <a:xfrm>
            <a:off x="3815150" y="3047404"/>
            <a:ext cx="516468" cy="615553"/>
          </a:xfrm>
          <a:prstGeom prst="rect">
            <a:avLst/>
          </a:prstGeom>
          <a:noFill/>
        </p:spPr>
        <p:txBody>
          <a:bodyPr wrap="square" rtlCol="0">
            <a:spAutoFit/>
          </a:bodyPr>
          <a:lstStyle/>
          <a:p>
            <a:r>
              <a:rPr lang="en-US" sz="1600" dirty="0"/>
              <a:t>120</a:t>
            </a:r>
          </a:p>
          <a:p>
            <a:endParaRPr lang="en-US" dirty="0"/>
          </a:p>
        </p:txBody>
      </p:sp>
      <p:sp>
        <p:nvSpPr>
          <p:cNvPr id="27" name="TextBox 26">
            <a:extLst>
              <a:ext uri="{FF2B5EF4-FFF2-40B4-BE49-F238E27FC236}">
                <a16:creationId xmlns:a16="http://schemas.microsoft.com/office/drawing/2014/main" id="{5065C4E8-3C25-4DCE-BBA3-C8540B55F009}"/>
              </a:ext>
            </a:extLst>
          </p:cNvPr>
          <p:cNvSpPr txBox="1"/>
          <p:nvPr/>
        </p:nvSpPr>
        <p:spPr>
          <a:xfrm>
            <a:off x="5391514" y="1599489"/>
            <a:ext cx="4761969" cy="400110"/>
          </a:xfrm>
          <a:prstGeom prst="rect">
            <a:avLst/>
          </a:prstGeom>
          <a:noFill/>
        </p:spPr>
        <p:txBody>
          <a:bodyPr wrap="square" rtlCol="0">
            <a:spAutoFit/>
          </a:bodyPr>
          <a:lstStyle/>
          <a:p>
            <a:r>
              <a:rPr lang="en-US" sz="2000" b="1" dirty="0">
                <a:solidFill>
                  <a:srgbClr val="FF0000"/>
                </a:solidFill>
              </a:rPr>
              <a:t>120 total active IMAs after five years</a:t>
            </a:r>
          </a:p>
        </p:txBody>
      </p:sp>
      <p:sp>
        <p:nvSpPr>
          <p:cNvPr id="28" name="TextBox 27">
            <a:extLst>
              <a:ext uri="{FF2B5EF4-FFF2-40B4-BE49-F238E27FC236}">
                <a16:creationId xmlns:a16="http://schemas.microsoft.com/office/drawing/2014/main" id="{304BFF12-8758-45B0-8016-9319F606567E}"/>
              </a:ext>
            </a:extLst>
          </p:cNvPr>
          <p:cNvSpPr txBox="1"/>
          <p:nvPr/>
        </p:nvSpPr>
        <p:spPr>
          <a:xfrm>
            <a:off x="5534753" y="2845309"/>
            <a:ext cx="4618730" cy="707886"/>
          </a:xfrm>
          <a:prstGeom prst="rect">
            <a:avLst/>
          </a:prstGeom>
          <a:noFill/>
        </p:spPr>
        <p:txBody>
          <a:bodyPr wrap="square" rtlCol="0">
            <a:spAutoFit/>
          </a:bodyPr>
          <a:lstStyle/>
          <a:p>
            <a:r>
              <a:rPr lang="en-US" sz="2000" b="1" dirty="0">
                <a:solidFill>
                  <a:srgbClr val="FF0000"/>
                </a:solidFill>
              </a:rPr>
              <a:t>Your Tier 2 active IMAs each have 120 “active” IMAs after five years</a:t>
            </a:r>
          </a:p>
        </p:txBody>
      </p:sp>
      <p:sp>
        <p:nvSpPr>
          <p:cNvPr id="29" name="Subtitle 2">
            <a:extLst>
              <a:ext uri="{FF2B5EF4-FFF2-40B4-BE49-F238E27FC236}">
                <a16:creationId xmlns:a16="http://schemas.microsoft.com/office/drawing/2014/main" id="{F32EA261-F303-4D1C-A081-0DE599AB3167}"/>
              </a:ext>
            </a:extLst>
          </p:cNvPr>
          <p:cNvSpPr txBox="1">
            <a:spLocks/>
          </p:cNvSpPr>
          <p:nvPr/>
        </p:nvSpPr>
        <p:spPr>
          <a:xfrm>
            <a:off x="2386548" y="3966653"/>
            <a:ext cx="7766936" cy="77952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lumMod val="75000"/>
                </a:schemeClr>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lumMod val="75000"/>
                </a:schemeClr>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lumMod val="75000"/>
                </a:schemeClr>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9pPr>
          </a:lstStyle>
          <a:p>
            <a:pPr algn="ctr"/>
            <a:r>
              <a:rPr lang="en-US" sz="2000" b="1" dirty="0">
                <a:solidFill>
                  <a:srgbClr val="FF0000"/>
                </a:solidFill>
              </a:rPr>
              <a:t>120X120 = 14,400 X $50 each = 720,000 annual residual income as long as the IMAs under you renew their subscription.</a:t>
            </a:r>
          </a:p>
        </p:txBody>
      </p:sp>
      <p:sp>
        <p:nvSpPr>
          <p:cNvPr id="30" name="TextBox 29">
            <a:extLst>
              <a:ext uri="{FF2B5EF4-FFF2-40B4-BE49-F238E27FC236}">
                <a16:creationId xmlns:a16="http://schemas.microsoft.com/office/drawing/2014/main" id="{3986D82B-3CC5-4989-B711-9CB1061322F7}"/>
              </a:ext>
            </a:extLst>
          </p:cNvPr>
          <p:cNvSpPr txBox="1"/>
          <p:nvPr/>
        </p:nvSpPr>
        <p:spPr>
          <a:xfrm>
            <a:off x="4156535" y="1062876"/>
            <a:ext cx="583816" cy="615553"/>
          </a:xfrm>
          <a:prstGeom prst="rect">
            <a:avLst/>
          </a:prstGeom>
          <a:noFill/>
        </p:spPr>
        <p:txBody>
          <a:bodyPr wrap="square" rtlCol="0">
            <a:spAutoFit/>
          </a:bodyPr>
          <a:lstStyle/>
          <a:p>
            <a:r>
              <a:rPr lang="en-US" sz="1600" b="1" dirty="0"/>
              <a:t>You</a:t>
            </a:r>
          </a:p>
          <a:p>
            <a:endParaRPr lang="en-US" dirty="0"/>
          </a:p>
        </p:txBody>
      </p:sp>
      <p:sp>
        <p:nvSpPr>
          <p:cNvPr id="31" name="TextBox 30">
            <a:extLst>
              <a:ext uri="{FF2B5EF4-FFF2-40B4-BE49-F238E27FC236}">
                <a16:creationId xmlns:a16="http://schemas.microsoft.com/office/drawing/2014/main" id="{0894C4A6-A204-4DAB-8A3D-5BB69BF28856}"/>
              </a:ext>
            </a:extLst>
          </p:cNvPr>
          <p:cNvSpPr txBox="1"/>
          <p:nvPr/>
        </p:nvSpPr>
        <p:spPr>
          <a:xfrm>
            <a:off x="4740351" y="1730520"/>
            <a:ext cx="639889" cy="584775"/>
          </a:xfrm>
          <a:prstGeom prst="rect">
            <a:avLst/>
          </a:prstGeom>
          <a:noFill/>
        </p:spPr>
        <p:txBody>
          <a:bodyPr wrap="square" rtlCol="0">
            <a:spAutoFit/>
          </a:bodyPr>
          <a:lstStyle/>
          <a:p>
            <a:r>
              <a:rPr lang="en-US" sz="1400" b="1" dirty="0"/>
              <a:t>IMAs</a:t>
            </a:r>
          </a:p>
          <a:p>
            <a:endParaRPr lang="en-US" dirty="0"/>
          </a:p>
        </p:txBody>
      </p:sp>
      <p:sp>
        <p:nvSpPr>
          <p:cNvPr id="36" name="TextBox 35">
            <a:extLst>
              <a:ext uri="{FF2B5EF4-FFF2-40B4-BE49-F238E27FC236}">
                <a16:creationId xmlns:a16="http://schemas.microsoft.com/office/drawing/2014/main" id="{3DCD197A-2F7B-4879-90E0-68CC081127BB}"/>
              </a:ext>
            </a:extLst>
          </p:cNvPr>
          <p:cNvSpPr txBox="1"/>
          <p:nvPr/>
        </p:nvSpPr>
        <p:spPr>
          <a:xfrm>
            <a:off x="4740351" y="3026602"/>
            <a:ext cx="639889" cy="584775"/>
          </a:xfrm>
          <a:prstGeom prst="rect">
            <a:avLst/>
          </a:prstGeom>
          <a:noFill/>
        </p:spPr>
        <p:txBody>
          <a:bodyPr wrap="square" rtlCol="0">
            <a:spAutoFit/>
          </a:bodyPr>
          <a:lstStyle/>
          <a:p>
            <a:r>
              <a:rPr lang="en-US" sz="1400" b="1" dirty="0"/>
              <a:t>IMAs</a:t>
            </a:r>
          </a:p>
          <a:p>
            <a:endParaRPr lang="en-US" dirty="0"/>
          </a:p>
        </p:txBody>
      </p:sp>
      <p:cxnSp>
        <p:nvCxnSpPr>
          <p:cNvPr id="6" name="Straight Arrow Connector 5">
            <a:extLst>
              <a:ext uri="{FF2B5EF4-FFF2-40B4-BE49-F238E27FC236}">
                <a16:creationId xmlns:a16="http://schemas.microsoft.com/office/drawing/2014/main" id="{B395E4AD-7A5F-454E-993A-492B62DCED58}"/>
              </a:ext>
            </a:extLst>
          </p:cNvPr>
          <p:cNvCxnSpPr>
            <a:cxnSpLocks/>
            <a:endCxn id="26" idx="0"/>
          </p:cNvCxnSpPr>
          <p:nvPr/>
        </p:nvCxnSpPr>
        <p:spPr>
          <a:xfrm>
            <a:off x="3987718" y="2053222"/>
            <a:ext cx="85666" cy="99418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8" name="Subtitle 2">
            <a:extLst>
              <a:ext uri="{FF2B5EF4-FFF2-40B4-BE49-F238E27FC236}">
                <a16:creationId xmlns:a16="http://schemas.microsoft.com/office/drawing/2014/main" id="{258BD6F9-197D-4A7A-8482-42BE0FFB06DB}"/>
              </a:ext>
            </a:extLst>
          </p:cNvPr>
          <p:cNvSpPr txBox="1">
            <a:spLocks/>
          </p:cNvSpPr>
          <p:nvPr/>
        </p:nvSpPr>
        <p:spPr>
          <a:xfrm>
            <a:off x="2543747" y="5004422"/>
            <a:ext cx="8372781" cy="1393118"/>
          </a:xfrm>
          <a:prstGeom prst="rect">
            <a:avLst/>
          </a:prstGeom>
        </p:spPr>
        <p:txBody>
          <a:bodyPr vert="horz" lIns="91440" tIns="45720" rIns="91440" bIns="45720" rtlCol="0" anchor="t">
            <a:normAutofit fontScale="92500" lnSpcReduction="20000"/>
          </a:bodyPr>
          <a:lstStyle>
            <a:lvl1pPr marL="0" indent="0" algn="r" defTabSz="457200" rtl="0" eaLnBrk="1" latinLnBrk="0" hangingPunct="1">
              <a:spcBef>
                <a:spcPts val="1000"/>
              </a:spcBef>
              <a:spcAft>
                <a:spcPts val="0"/>
              </a:spcAft>
              <a:buClr>
                <a:schemeClr val="accent1">
                  <a:lumMod val="75000"/>
                </a:schemeClr>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lumMod val="75000"/>
                </a:schemeClr>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lumMod val="75000"/>
                </a:schemeClr>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lumMod val="75000"/>
                </a:schemeClr>
              </a:buClr>
              <a:buSzPct val="80000"/>
              <a:buFont typeface="Wingdings 3" charset="2"/>
              <a:buNone/>
              <a:defRPr sz="1200" kern="1200">
                <a:solidFill>
                  <a:schemeClr val="tx1">
                    <a:tint val="75000"/>
                  </a:schemeClr>
                </a:solidFill>
                <a:latin typeface="+mn-lt"/>
                <a:ea typeface="+mn-ea"/>
                <a:cs typeface="+mn-cs"/>
              </a:defRPr>
            </a:lvl9pPr>
          </a:lstStyle>
          <a:p>
            <a:pPr algn="l"/>
            <a:r>
              <a:rPr lang="en-US" sz="2600" b="1" dirty="0">
                <a:solidFill>
                  <a:srgbClr val="FF0000"/>
                </a:solidFill>
                <a:latin typeface="Arial" panose="020B0604020202020204" pitchFamily="34" charset="0"/>
                <a:cs typeface="Arial" panose="020B0604020202020204" pitchFamily="34" charset="0"/>
              </a:rPr>
              <a:t>You are not required to “Vest” after five years. You can vest at either the three or five-year periods . After the five years you can vest at any time, though the maximum amount will be $50 per IMA in your group</a:t>
            </a:r>
            <a:r>
              <a:rPr lang="en-US" sz="2000" b="1" dirty="0">
                <a:solidFill>
                  <a:srgbClr val="FF0000"/>
                </a:solidFill>
              </a:rPr>
              <a:t>.</a:t>
            </a:r>
          </a:p>
        </p:txBody>
      </p:sp>
    </p:spTree>
    <p:extLst>
      <p:ext uri="{BB962C8B-B14F-4D97-AF65-F5344CB8AC3E}">
        <p14:creationId xmlns:p14="http://schemas.microsoft.com/office/powerpoint/2010/main" val="1926998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0DC7-8A97-49A2-8FA0-6C6C515E7B6D}"/>
              </a:ext>
            </a:extLst>
          </p:cNvPr>
          <p:cNvSpPr>
            <a:spLocks noGrp="1"/>
          </p:cNvSpPr>
          <p:nvPr>
            <p:ph type="ctrTitle"/>
          </p:nvPr>
        </p:nvSpPr>
        <p:spPr>
          <a:xfrm>
            <a:off x="2088514" y="278638"/>
            <a:ext cx="7766936" cy="1318843"/>
          </a:xfrm>
        </p:spPr>
        <p:txBody>
          <a:bodyPr/>
          <a:lstStyle/>
          <a:p>
            <a:pPr algn="ctr"/>
            <a:r>
              <a:rPr lang="en-US" sz="7200" b="1" dirty="0">
                <a:solidFill>
                  <a:schemeClr val="bg1"/>
                </a:solidFill>
                <a:latin typeface="Arial" panose="020B0604020202020204" pitchFamily="34" charset="0"/>
                <a:cs typeface="Arial" panose="020B0604020202020204" pitchFamily="34" charset="0"/>
              </a:rPr>
              <a:t>Financing</a:t>
            </a:r>
          </a:p>
        </p:txBody>
      </p:sp>
      <p:sp>
        <p:nvSpPr>
          <p:cNvPr id="3" name="Subtitle 2">
            <a:extLst>
              <a:ext uri="{FF2B5EF4-FFF2-40B4-BE49-F238E27FC236}">
                <a16:creationId xmlns:a16="http://schemas.microsoft.com/office/drawing/2014/main" id="{5A496D32-DE66-4F5E-A23D-1F5B322EB08E}"/>
              </a:ext>
            </a:extLst>
          </p:cNvPr>
          <p:cNvSpPr>
            <a:spLocks noGrp="1"/>
          </p:cNvSpPr>
          <p:nvPr>
            <p:ph type="subTitle" idx="1"/>
          </p:nvPr>
        </p:nvSpPr>
        <p:spPr>
          <a:xfrm>
            <a:off x="1304671" y="1869973"/>
            <a:ext cx="9724399" cy="4193202"/>
          </a:xfrm>
        </p:spPr>
        <p:txBody>
          <a:bodyPr>
            <a:noAutofit/>
          </a:bodyPr>
          <a:lstStyle/>
          <a:p>
            <a:pPr algn="l"/>
            <a:r>
              <a:rPr lang="en-US" sz="2400" dirty="0">
                <a:solidFill>
                  <a:srgbClr val="FF0000"/>
                </a:solidFill>
              </a:rPr>
              <a:t>Financing may be available via third-party lenders. Lenders’ guidelines will vary based on each individuals’ situation. There is no guarantee that any lender will approve a loan, though most lenders that we recommend are willing to assist our future IMAs whenever possible. </a:t>
            </a:r>
          </a:p>
          <a:p>
            <a:pPr algn="l"/>
            <a:r>
              <a:rPr lang="en-US" sz="2400" dirty="0">
                <a:solidFill>
                  <a:srgbClr val="FF0000"/>
                </a:solidFill>
              </a:rPr>
              <a:t>Some lenders may require a minimum investment in-self of $125.00 prior to approval. Rates and term are solely at the discretion of each lender.</a:t>
            </a:r>
          </a:p>
          <a:p>
            <a:pPr algn="l"/>
            <a:endParaRPr lang="en-US" sz="1100" dirty="0">
              <a:solidFill>
                <a:srgbClr val="FF0000"/>
              </a:solidFill>
            </a:endParaRPr>
          </a:p>
          <a:p>
            <a:pPr algn="ctr"/>
            <a:r>
              <a:rPr lang="en-US" sz="2800" dirty="0">
                <a:solidFill>
                  <a:schemeClr val="bg1"/>
                </a:solidFill>
              </a:rPr>
              <a:t>For information email info@yenomemit.com</a:t>
            </a:r>
          </a:p>
        </p:txBody>
      </p:sp>
    </p:spTree>
    <p:extLst>
      <p:ext uri="{BB962C8B-B14F-4D97-AF65-F5344CB8AC3E}">
        <p14:creationId xmlns:p14="http://schemas.microsoft.com/office/powerpoint/2010/main" val="755524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900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81000">
              <a:srgbClr val="002060"/>
            </a:gs>
            <a:gs pos="55000">
              <a:schemeClr val="bg1"/>
            </a:gs>
            <a:gs pos="28000">
              <a:schemeClr val="bg1"/>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FEF1-E323-4302-AB1F-2F26CC2C9EC4}"/>
              </a:ext>
            </a:extLst>
          </p:cNvPr>
          <p:cNvSpPr>
            <a:spLocks noGrp="1"/>
          </p:cNvSpPr>
          <p:nvPr>
            <p:ph type="ctrTitle"/>
          </p:nvPr>
        </p:nvSpPr>
        <p:spPr>
          <a:xfrm>
            <a:off x="2074719" y="1209821"/>
            <a:ext cx="8602660" cy="5033516"/>
          </a:xfrm>
        </p:spPr>
        <p:txBody>
          <a:bodyPr/>
          <a:lstStyle/>
          <a:p>
            <a:pPr algn="l"/>
            <a:r>
              <a:rPr lang="en-US" b="1" dirty="0">
                <a:solidFill>
                  <a:srgbClr val="FF0000"/>
                </a:solidFill>
              </a:rPr>
              <a:t>There are “no” excuses for not being part of a ZERO LOSS CULTURE and having the opportunity to help other Americans.</a:t>
            </a:r>
            <a:br>
              <a:rPr lang="en-US" b="1" dirty="0">
                <a:solidFill>
                  <a:srgbClr val="FF0000"/>
                </a:solidFill>
              </a:rPr>
            </a:br>
            <a:r>
              <a:rPr lang="en-US" b="1" dirty="0">
                <a:solidFill>
                  <a:srgbClr val="FF0000"/>
                </a:solidFill>
              </a:rPr>
              <a:t>AHA!</a:t>
            </a:r>
          </a:p>
        </p:txBody>
      </p:sp>
    </p:spTree>
    <p:extLst>
      <p:ext uri="{BB962C8B-B14F-4D97-AF65-F5344CB8AC3E}">
        <p14:creationId xmlns:p14="http://schemas.microsoft.com/office/powerpoint/2010/main" val="385491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9415D09-91D3-47D7-B1FC-63CF0971FC4B}"/>
              </a:ext>
            </a:extLst>
          </p:cNvPr>
          <p:cNvSpPr txBox="1"/>
          <p:nvPr/>
        </p:nvSpPr>
        <p:spPr>
          <a:xfrm>
            <a:off x="1153550" y="1490007"/>
            <a:ext cx="10691446" cy="3877985"/>
          </a:xfrm>
          <a:prstGeom prst="rect">
            <a:avLst/>
          </a:prstGeom>
          <a:noFill/>
        </p:spPr>
        <p:txBody>
          <a:bodyPr wrap="square" rtlCol="0">
            <a:spAutoFit/>
          </a:bodyPr>
          <a:lstStyle/>
          <a:p>
            <a:r>
              <a:rPr lang="en-US" sz="6600" b="1" dirty="0">
                <a:solidFill>
                  <a:srgbClr val="FF0000"/>
                </a:solidFill>
                <a:latin typeface="Arial Black" panose="020B0A04020102020204" pitchFamily="34" charset="0"/>
              </a:rPr>
              <a:t>A dreamer is one who can see their path before it appears.</a:t>
            </a:r>
          </a:p>
          <a:p>
            <a:endParaRPr lang="en-US" sz="4800" b="1"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30155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grpId="0" nodeType="clickEffect">
                                  <p:stCondLst>
                                    <p:cond delay="500"/>
                                  </p:stCondLst>
                                  <p:childTnLst>
                                    <p:animClr clrSpc="hsl" dir="cw">
                                      <p:cBhvr override="childStyle">
                                        <p:cTn id="6" dur="1750" fill="hold"/>
                                        <p:tgtEl>
                                          <p:spTgt spid="2"/>
                                        </p:tgtEl>
                                        <p:attrNameLst>
                                          <p:attrName>style.color</p:attrName>
                                        </p:attrNameLst>
                                      </p:cBhvr>
                                      <p:by>
                                        <p:hsl h="-7200000" s="0" l="0"/>
                                      </p:by>
                                    </p:animClr>
                                    <p:animClr clrSpc="hsl" dir="cw">
                                      <p:cBhvr>
                                        <p:cTn id="7" dur="1750" fill="hold"/>
                                        <p:tgtEl>
                                          <p:spTgt spid="2"/>
                                        </p:tgtEl>
                                        <p:attrNameLst>
                                          <p:attrName>fillcolor</p:attrName>
                                        </p:attrNameLst>
                                      </p:cBhvr>
                                      <p:by>
                                        <p:hsl h="-7200000" s="0" l="0"/>
                                      </p:by>
                                    </p:animClr>
                                    <p:animClr clrSpc="hsl" dir="cw">
                                      <p:cBhvr>
                                        <p:cTn id="8" dur="1750" fill="hold"/>
                                        <p:tgtEl>
                                          <p:spTgt spid="2"/>
                                        </p:tgtEl>
                                        <p:attrNameLst>
                                          <p:attrName>stroke.color</p:attrName>
                                        </p:attrNameLst>
                                      </p:cBhvr>
                                      <p:by>
                                        <p:hsl h="-7200000" s="0" l="0"/>
                                      </p:by>
                                    </p:animClr>
                                    <p:set>
                                      <p:cBhvr>
                                        <p:cTn id="9" dur="175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FD63E-C026-4A86-ABFC-6F171C0CF3B3}"/>
              </a:ext>
            </a:extLst>
          </p:cNvPr>
          <p:cNvSpPr>
            <a:spLocks noGrp="1"/>
          </p:cNvSpPr>
          <p:nvPr>
            <p:ph type="ctrTitle"/>
          </p:nvPr>
        </p:nvSpPr>
        <p:spPr>
          <a:xfrm>
            <a:off x="1084649" y="1252025"/>
            <a:ext cx="9013370" cy="4783016"/>
          </a:xfrm>
        </p:spPr>
        <p:txBody>
          <a:bodyPr/>
          <a:lstStyle/>
          <a:p>
            <a:pPr algn="ctr"/>
            <a:r>
              <a:rPr lang="en-US" sz="4800" b="1" dirty="0">
                <a:solidFill>
                  <a:srgbClr val="FF0000"/>
                </a:solidFill>
                <a:latin typeface="Arial Black" panose="020B0A04020102020204" pitchFamily="34" charset="0"/>
              </a:rPr>
              <a:t>For additional </a:t>
            </a:r>
            <a:br>
              <a:rPr lang="en-US" sz="4800" b="1" dirty="0">
                <a:solidFill>
                  <a:srgbClr val="FF0000"/>
                </a:solidFill>
                <a:latin typeface="Arial Black" panose="020B0A04020102020204" pitchFamily="34" charset="0"/>
              </a:rPr>
            </a:br>
            <a:r>
              <a:rPr lang="en-US" sz="4800" b="1" dirty="0">
                <a:solidFill>
                  <a:srgbClr val="FF0000"/>
                </a:solidFill>
                <a:latin typeface="Arial Black" panose="020B0A04020102020204" pitchFamily="34" charset="0"/>
              </a:rPr>
              <a:t>information call</a:t>
            </a:r>
            <a:br>
              <a:rPr lang="en-US" sz="4800" b="1" dirty="0">
                <a:solidFill>
                  <a:srgbClr val="FF0000"/>
                </a:solidFill>
                <a:latin typeface="Arial Black" panose="020B0A04020102020204" pitchFamily="34" charset="0"/>
              </a:rPr>
            </a:br>
            <a:r>
              <a:rPr lang="en-US" sz="4800" b="1" dirty="0">
                <a:solidFill>
                  <a:srgbClr val="FF0000"/>
                </a:solidFill>
                <a:latin typeface="Arial Black" panose="020B0A04020102020204" pitchFamily="34" charset="0"/>
              </a:rPr>
              <a:t>888 317-6497</a:t>
            </a:r>
            <a:br>
              <a:rPr lang="en-US" sz="4800" b="1" dirty="0">
                <a:solidFill>
                  <a:srgbClr val="FF0000"/>
                </a:solidFill>
                <a:latin typeface="Arial Black" panose="020B0A04020102020204" pitchFamily="34" charset="0"/>
              </a:rPr>
            </a:br>
            <a:r>
              <a:rPr lang="en-US" sz="3200" b="1" dirty="0">
                <a:solidFill>
                  <a:srgbClr val="FF0000"/>
                </a:solidFill>
                <a:latin typeface="Arial Black" panose="020B0A04020102020204" pitchFamily="34" charset="0"/>
              </a:rPr>
              <a:t>Email: opportunity@yenomemit.com</a:t>
            </a:r>
            <a:br>
              <a:rPr lang="en-US" sz="3200" b="1" dirty="0">
                <a:solidFill>
                  <a:srgbClr val="FF0000"/>
                </a:solidFill>
                <a:latin typeface="Arial Black" panose="020B0A04020102020204" pitchFamily="34" charset="0"/>
              </a:rPr>
            </a:br>
            <a:br>
              <a:rPr lang="en-US" sz="6600" b="1" dirty="0">
                <a:solidFill>
                  <a:srgbClr val="FF0000"/>
                </a:solidFill>
                <a:latin typeface="Arial Black" panose="020B0A04020102020204" pitchFamily="34" charset="0"/>
              </a:rPr>
            </a:br>
            <a:r>
              <a:rPr lang="en-US" sz="6600" b="1" dirty="0">
                <a:solidFill>
                  <a:srgbClr val="FF0000"/>
                </a:solidFill>
                <a:latin typeface="Arial Black" panose="020B0A04020102020204" pitchFamily="34" charset="0"/>
              </a:rPr>
              <a:t>AHA!</a:t>
            </a:r>
            <a:endParaRPr lang="en-US" sz="4800" b="1"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436657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0F504-BBAA-4D42-A42F-55ABA32BBB81}"/>
              </a:ext>
            </a:extLst>
          </p:cNvPr>
          <p:cNvSpPr>
            <a:spLocks noGrp="1"/>
          </p:cNvSpPr>
          <p:nvPr>
            <p:ph type="ctrTitle"/>
          </p:nvPr>
        </p:nvSpPr>
        <p:spPr>
          <a:xfrm>
            <a:off x="1223889" y="1603717"/>
            <a:ext cx="10105616" cy="2743362"/>
          </a:xfrm>
        </p:spPr>
        <p:txBody>
          <a:bodyPr/>
          <a:lstStyle/>
          <a:p>
            <a:pPr algn="ctr"/>
            <a:r>
              <a:rPr lang="en-US" sz="4800" dirty="0">
                <a:solidFill>
                  <a:srgbClr val="FF0000"/>
                </a:solidFill>
                <a:latin typeface="Arial Black" panose="020B0A04020102020204" pitchFamily="34" charset="0"/>
              </a:rPr>
              <a:t>We are the premier marketer of win-win financial solutions for underserved consumers.</a:t>
            </a:r>
            <a:endParaRPr lang="en-US" sz="3200"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119813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0F504-BBAA-4D42-A42F-55ABA32BBB81}"/>
              </a:ext>
            </a:extLst>
          </p:cNvPr>
          <p:cNvSpPr>
            <a:spLocks noGrp="1"/>
          </p:cNvSpPr>
          <p:nvPr>
            <p:ph type="ctrTitle"/>
          </p:nvPr>
        </p:nvSpPr>
        <p:spPr>
          <a:xfrm>
            <a:off x="590843" y="844061"/>
            <a:ext cx="11155680" cy="5444197"/>
          </a:xfrm>
        </p:spPr>
        <p:txBody>
          <a:bodyPr/>
          <a:lstStyle/>
          <a:p>
            <a:pPr algn="l"/>
            <a:r>
              <a:rPr lang="en-US" sz="4800" dirty="0">
                <a:solidFill>
                  <a:srgbClr val="FF0000"/>
                </a:solidFill>
                <a:latin typeface="Arial Black" panose="020B0A04020102020204" pitchFamily="34" charset="0"/>
              </a:rPr>
              <a:t>We</a:t>
            </a:r>
            <a:r>
              <a:rPr lang="en-US" sz="3600" dirty="0">
                <a:solidFill>
                  <a:srgbClr val="FF0000"/>
                </a:solidFill>
                <a:latin typeface="Arial Black" panose="020B0A04020102020204" pitchFamily="34" charset="0"/>
              </a:rPr>
              <a:t> </a:t>
            </a:r>
            <a:r>
              <a:rPr lang="en-US" sz="4800" dirty="0">
                <a:solidFill>
                  <a:srgbClr val="FF0000"/>
                </a:solidFill>
                <a:latin typeface="Arial Black" panose="020B0A04020102020204" pitchFamily="34" charset="0"/>
              </a:rPr>
              <a:t>market and sell affordable financial counseling, mentoring, education and income opportunities to consumers nationwide.</a:t>
            </a:r>
            <a:br>
              <a:rPr lang="en-US" sz="4800" dirty="0">
                <a:solidFill>
                  <a:srgbClr val="FF0000"/>
                </a:solidFill>
                <a:latin typeface="Arial Black" panose="020B0A04020102020204" pitchFamily="34" charset="0"/>
              </a:rPr>
            </a:br>
            <a:endParaRPr lang="en-US" sz="4800"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2062088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400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81000">
              <a:srgbClr val="002060"/>
            </a:gs>
            <a:gs pos="55000">
              <a:schemeClr val="bg1"/>
            </a:gs>
            <a:gs pos="28000">
              <a:schemeClr val="bg1"/>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0F504-BBAA-4D42-A42F-55ABA32BBB81}"/>
              </a:ext>
            </a:extLst>
          </p:cNvPr>
          <p:cNvSpPr>
            <a:spLocks noGrp="1"/>
          </p:cNvSpPr>
          <p:nvPr>
            <p:ph type="ctrTitle"/>
          </p:nvPr>
        </p:nvSpPr>
        <p:spPr>
          <a:xfrm>
            <a:off x="928469" y="1102800"/>
            <a:ext cx="10578904" cy="3644537"/>
          </a:xfrm>
        </p:spPr>
        <p:txBody>
          <a:bodyPr/>
          <a:lstStyle/>
          <a:p>
            <a:pPr algn="l"/>
            <a:r>
              <a:rPr lang="en-US" sz="4800" dirty="0">
                <a:solidFill>
                  <a:srgbClr val="FF0000"/>
                </a:solidFill>
                <a:latin typeface="Arial Black" panose="020B0A04020102020204" pitchFamily="34" charset="0"/>
              </a:rPr>
              <a:t>We provide subscription-based services that allow consumers access to financial professionals in real time. </a:t>
            </a:r>
          </a:p>
        </p:txBody>
      </p:sp>
    </p:spTree>
    <p:extLst>
      <p:ext uri="{BB962C8B-B14F-4D97-AF65-F5344CB8AC3E}">
        <p14:creationId xmlns:p14="http://schemas.microsoft.com/office/powerpoint/2010/main" val="167616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88000">
              <a:srgbClr val="002060"/>
            </a:gs>
            <a:gs pos="55000">
              <a:schemeClr val="bg1"/>
            </a:gs>
            <a:gs pos="15000">
              <a:schemeClr val="bg1"/>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94F20-23BB-4FA7-A45C-83A44C25F504}"/>
              </a:ext>
            </a:extLst>
          </p:cNvPr>
          <p:cNvSpPr>
            <a:spLocks noGrp="1"/>
          </p:cNvSpPr>
          <p:nvPr>
            <p:ph type="ctrTitle"/>
          </p:nvPr>
        </p:nvSpPr>
        <p:spPr>
          <a:xfrm>
            <a:off x="2118859" y="836944"/>
            <a:ext cx="8379502" cy="606281"/>
          </a:xfrm>
        </p:spPr>
        <p:txBody>
          <a:bodyPr/>
          <a:lstStyle/>
          <a:p>
            <a:pPr algn="ctr"/>
            <a:r>
              <a:rPr lang="en-US" sz="3600" b="1" dirty="0">
                <a:solidFill>
                  <a:srgbClr val="FF0000"/>
                </a:solidFill>
              </a:rPr>
              <a:t>5 Top Reasons People Are Joining?</a:t>
            </a:r>
          </a:p>
        </p:txBody>
      </p:sp>
      <p:sp>
        <p:nvSpPr>
          <p:cNvPr id="3" name="Subtitle 2">
            <a:extLst>
              <a:ext uri="{FF2B5EF4-FFF2-40B4-BE49-F238E27FC236}">
                <a16:creationId xmlns:a16="http://schemas.microsoft.com/office/drawing/2014/main" id="{679AC15D-0568-4007-A5BF-DECA6F7EFADC}"/>
              </a:ext>
            </a:extLst>
          </p:cNvPr>
          <p:cNvSpPr>
            <a:spLocks noGrp="1"/>
          </p:cNvSpPr>
          <p:nvPr>
            <p:ph type="subTitle" idx="1"/>
          </p:nvPr>
        </p:nvSpPr>
        <p:spPr>
          <a:xfrm>
            <a:off x="1533378" y="1555188"/>
            <a:ext cx="10086535" cy="650942"/>
          </a:xfrm>
        </p:spPr>
        <p:txBody>
          <a:bodyPr>
            <a:normAutofit fontScale="40000" lnSpcReduction="20000"/>
          </a:bodyPr>
          <a:lstStyle/>
          <a:p>
            <a:pPr algn="l"/>
            <a:r>
              <a:rPr lang="en-US" sz="5000" b="1" dirty="0">
                <a:solidFill>
                  <a:srgbClr val="FF0000"/>
                </a:solidFill>
                <a:latin typeface="Arial Black" panose="020B0A04020102020204" pitchFamily="34" charset="0"/>
              </a:rPr>
              <a:t>1. Affordability – We market subscription-based services that are cost-effective.</a:t>
            </a:r>
          </a:p>
        </p:txBody>
      </p:sp>
      <p:sp>
        <p:nvSpPr>
          <p:cNvPr id="4" name="Subtitle 2">
            <a:extLst>
              <a:ext uri="{FF2B5EF4-FFF2-40B4-BE49-F238E27FC236}">
                <a16:creationId xmlns:a16="http://schemas.microsoft.com/office/drawing/2014/main" id="{F0595F7B-C941-41C5-8EBB-E794B85F4777}"/>
              </a:ext>
            </a:extLst>
          </p:cNvPr>
          <p:cNvSpPr txBox="1">
            <a:spLocks/>
          </p:cNvSpPr>
          <p:nvPr/>
        </p:nvSpPr>
        <p:spPr>
          <a:xfrm>
            <a:off x="1533378" y="2256024"/>
            <a:ext cx="9749371" cy="741342"/>
          </a:xfrm>
          <a:prstGeom prst="rect">
            <a:avLst/>
          </a:prstGeom>
        </p:spPr>
        <p:txBody>
          <a:bodyPr vert="horz" lIns="91440" tIns="45720" rIns="91440" bIns="45720" rtlCol="0" anchor="t">
            <a:normAutofit fontScale="925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b="1" dirty="0">
                <a:solidFill>
                  <a:srgbClr val="FF0000"/>
                </a:solidFill>
                <a:latin typeface="Arial Black" panose="020B0A04020102020204" pitchFamily="34" charset="0"/>
              </a:rPr>
              <a:t>2</a:t>
            </a:r>
            <a:r>
              <a:rPr lang="en-US" sz="3200" b="1" dirty="0">
                <a:solidFill>
                  <a:srgbClr val="FF0000"/>
                </a:solidFill>
                <a:latin typeface="Arial Black" panose="020B0A04020102020204" pitchFamily="34" charset="0"/>
              </a:rPr>
              <a:t>. </a:t>
            </a:r>
            <a:r>
              <a:rPr lang="en-US" sz="2000" b="1" dirty="0">
                <a:solidFill>
                  <a:srgbClr val="FF0000"/>
                </a:solidFill>
                <a:latin typeface="Arial Black" panose="020B0A04020102020204" pitchFamily="34" charset="0"/>
              </a:rPr>
              <a:t>Reliability – We market services that are trustworthy and consistent.  </a:t>
            </a:r>
          </a:p>
          <a:p>
            <a:pPr algn="l"/>
            <a:endParaRPr lang="en-US" b="1" dirty="0">
              <a:solidFill>
                <a:srgbClr val="FF0000"/>
              </a:solidFill>
              <a:latin typeface="Arial Black" panose="020B0A04020102020204" pitchFamily="34" charset="0"/>
            </a:endParaRPr>
          </a:p>
        </p:txBody>
      </p:sp>
      <p:sp>
        <p:nvSpPr>
          <p:cNvPr id="5" name="Subtitle 2">
            <a:extLst>
              <a:ext uri="{FF2B5EF4-FFF2-40B4-BE49-F238E27FC236}">
                <a16:creationId xmlns:a16="http://schemas.microsoft.com/office/drawing/2014/main" id="{BA72856E-C77A-45BA-8846-E2FDABC29EC7}"/>
              </a:ext>
            </a:extLst>
          </p:cNvPr>
          <p:cNvSpPr txBox="1">
            <a:spLocks/>
          </p:cNvSpPr>
          <p:nvPr/>
        </p:nvSpPr>
        <p:spPr>
          <a:xfrm>
            <a:off x="1533378" y="4681640"/>
            <a:ext cx="10086535" cy="85403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b="1" dirty="0">
                <a:solidFill>
                  <a:srgbClr val="FF0000"/>
                </a:solidFill>
                <a:latin typeface="Arial Black" panose="020B0A04020102020204" pitchFamily="34" charset="0"/>
              </a:rPr>
              <a:t>5. ZERO RISK – We provide “value-added” services and opportunities that make our subscriptions risk-free.</a:t>
            </a:r>
            <a:endParaRPr lang="en-US" sz="1600" b="1" dirty="0">
              <a:solidFill>
                <a:srgbClr val="FF0000"/>
              </a:solidFill>
              <a:latin typeface="Arial Black" panose="020B0A04020102020204" pitchFamily="34" charset="0"/>
            </a:endParaRPr>
          </a:p>
        </p:txBody>
      </p:sp>
      <p:sp>
        <p:nvSpPr>
          <p:cNvPr id="6" name="Subtitle 2">
            <a:extLst>
              <a:ext uri="{FF2B5EF4-FFF2-40B4-BE49-F238E27FC236}">
                <a16:creationId xmlns:a16="http://schemas.microsoft.com/office/drawing/2014/main" id="{A1A07825-F906-42B9-AB8F-E583781C22CA}"/>
              </a:ext>
            </a:extLst>
          </p:cNvPr>
          <p:cNvSpPr txBox="1">
            <a:spLocks/>
          </p:cNvSpPr>
          <p:nvPr/>
        </p:nvSpPr>
        <p:spPr>
          <a:xfrm>
            <a:off x="1533378" y="3076905"/>
            <a:ext cx="9749371" cy="702893"/>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b="1" dirty="0">
                <a:solidFill>
                  <a:srgbClr val="FF0000"/>
                </a:solidFill>
                <a:latin typeface="Arial Black" panose="020B0A04020102020204" pitchFamily="34" charset="0"/>
              </a:rPr>
              <a:t>3. Accessibility – We market services that are easily accessible via internet and telephone 24-7.  </a:t>
            </a:r>
            <a:endParaRPr lang="en-US" sz="1600" b="1" dirty="0">
              <a:solidFill>
                <a:srgbClr val="FF0000"/>
              </a:solidFill>
              <a:latin typeface="Arial Black" panose="020B0A04020102020204" pitchFamily="34" charset="0"/>
            </a:endParaRPr>
          </a:p>
        </p:txBody>
      </p:sp>
      <p:sp>
        <p:nvSpPr>
          <p:cNvPr id="7" name="Subtitle 2">
            <a:extLst>
              <a:ext uri="{FF2B5EF4-FFF2-40B4-BE49-F238E27FC236}">
                <a16:creationId xmlns:a16="http://schemas.microsoft.com/office/drawing/2014/main" id="{7623796F-DC4E-4C64-8214-F035D1B981F7}"/>
              </a:ext>
            </a:extLst>
          </p:cNvPr>
          <p:cNvSpPr txBox="1">
            <a:spLocks/>
          </p:cNvSpPr>
          <p:nvPr/>
        </p:nvSpPr>
        <p:spPr>
          <a:xfrm>
            <a:off x="1533378" y="3891761"/>
            <a:ext cx="9749371" cy="650942"/>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200" b="1" dirty="0">
                <a:solidFill>
                  <a:srgbClr val="FF0000"/>
                </a:solidFill>
                <a:latin typeface="Arial Black" panose="020B0A04020102020204" pitchFamily="34" charset="0"/>
              </a:rPr>
              <a:t>4</a:t>
            </a:r>
            <a:r>
              <a:rPr lang="en-US" sz="3200" b="1" dirty="0">
                <a:solidFill>
                  <a:srgbClr val="FF0000"/>
                </a:solidFill>
                <a:latin typeface="Arial Black" panose="020B0A04020102020204" pitchFamily="34" charset="0"/>
              </a:rPr>
              <a:t>. </a:t>
            </a:r>
            <a:r>
              <a:rPr lang="en-US" sz="2000" b="1" dirty="0">
                <a:solidFill>
                  <a:srgbClr val="FF0000"/>
                </a:solidFill>
                <a:latin typeface="Arial Black" panose="020B0A04020102020204" pitchFamily="34" charset="0"/>
              </a:rPr>
              <a:t>Dependability – We do what we say we will and can do.</a:t>
            </a:r>
            <a:endParaRPr lang="en-US" sz="2400" b="1"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82547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94000">
              <a:srgbClr val="002060"/>
            </a:gs>
            <a:gs pos="55000">
              <a:schemeClr val="bg1"/>
            </a:gs>
            <a:gs pos="22000">
              <a:schemeClr val="bg1"/>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A7133-F72D-4612-84D2-7692CF360A99}"/>
              </a:ext>
            </a:extLst>
          </p:cNvPr>
          <p:cNvSpPr>
            <a:spLocks noGrp="1"/>
          </p:cNvSpPr>
          <p:nvPr>
            <p:ph type="ctrTitle"/>
          </p:nvPr>
        </p:nvSpPr>
        <p:spPr>
          <a:xfrm>
            <a:off x="1962740" y="504468"/>
            <a:ext cx="8266520" cy="1096900"/>
          </a:xfrm>
        </p:spPr>
        <p:txBody>
          <a:bodyPr/>
          <a:lstStyle/>
          <a:p>
            <a:pPr algn="ctr"/>
            <a:r>
              <a:rPr lang="en-US" sz="4800" b="1" dirty="0">
                <a:solidFill>
                  <a:srgbClr val="FF0000"/>
                </a:solidFill>
                <a:latin typeface="Arial Black" panose="020B0A04020102020204" pitchFamily="34" charset="0"/>
              </a:rPr>
              <a:t>Valued-added Services</a:t>
            </a:r>
            <a:endParaRPr lang="en-US" b="1" dirty="0">
              <a:solidFill>
                <a:srgbClr val="FF0000"/>
              </a:solidFill>
              <a:latin typeface="Arial Black" panose="020B0A04020102020204" pitchFamily="34" charset="0"/>
            </a:endParaRPr>
          </a:p>
        </p:txBody>
      </p:sp>
      <p:sp>
        <p:nvSpPr>
          <p:cNvPr id="3" name="Subtitle 2">
            <a:extLst>
              <a:ext uri="{FF2B5EF4-FFF2-40B4-BE49-F238E27FC236}">
                <a16:creationId xmlns:a16="http://schemas.microsoft.com/office/drawing/2014/main" id="{7ECEBF3A-9703-498B-A052-4B4C48459203}"/>
              </a:ext>
            </a:extLst>
          </p:cNvPr>
          <p:cNvSpPr>
            <a:spLocks noGrp="1"/>
          </p:cNvSpPr>
          <p:nvPr>
            <p:ph type="subTitle" idx="1"/>
          </p:nvPr>
        </p:nvSpPr>
        <p:spPr>
          <a:xfrm>
            <a:off x="704033" y="1881871"/>
            <a:ext cx="11211950" cy="4246577"/>
          </a:xfrm>
        </p:spPr>
        <p:txBody>
          <a:bodyPr>
            <a:normAutofit/>
          </a:bodyPr>
          <a:lstStyle/>
          <a:p>
            <a:pPr algn="l">
              <a:lnSpc>
                <a:spcPct val="170000"/>
              </a:lnSpc>
            </a:pPr>
            <a:r>
              <a:rPr lang="en-US" sz="2400" dirty="0">
                <a:solidFill>
                  <a:srgbClr val="FF0000"/>
                </a:solidFill>
                <a:latin typeface="Arial Black" panose="020B0A04020102020204" pitchFamily="34" charset="0"/>
              </a:rPr>
              <a:t>We go beyond the norm by providing services that are valued far in excess of the price paid. As a marketer of subscription-based services, we pride ourselves on providing our subscribers with cost-efficient services far below retail value. In many cases the retail costs of just one of the services we provide can cost three to five times more when purchased in the retail market(s).</a:t>
            </a:r>
            <a:endParaRPr lang="en-US" sz="1200"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3754530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044B0-A4CB-42CB-84B9-EE67919F9C5D}"/>
              </a:ext>
            </a:extLst>
          </p:cNvPr>
          <p:cNvSpPr>
            <a:spLocks noGrp="1"/>
          </p:cNvSpPr>
          <p:nvPr>
            <p:ph type="ctrTitle"/>
          </p:nvPr>
        </p:nvSpPr>
        <p:spPr>
          <a:xfrm>
            <a:off x="2172602" y="171624"/>
            <a:ext cx="7846796" cy="1352281"/>
          </a:xfrm>
        </p:spPr>
        <p:txBody>
          <a:bodyPr/>
          <a:lstStyle/>
          <a:p>
            <a:pPr algn="ctr"/>
            <a:r>
              <a:rPr lang="en-US" sz="2800" b="1" dirty="0">
                <a:solidFill>
                  <a:schemeClr val="bg1"/>
                </a:solidFill>
                <a:latin typeface="Arial Black" panose="020B0A04020102020204" pitchFamily="34" charset="0"/>
              </a:rPr>
              <a:t>Average Cost of open market services</a:t>
            </a:r>
            <a:br>
              <a:rPr lang="en-US" sz="3200" b="1" dirty="0">
                <a:solidFill>
                  <a:schemeClr val="bg1"/>
                </a:solidFill>
                <a:latin typeface="Arial Black" panose="020B0A04020102020204" pitchFamily="34" charset="0"/>
              </a:rPr>
            </a:br>
            <a:endParaRPr lang="en-US" sz="3200" b="1" dirty="0">
              <a:solidFill>
                <a:schemeClr val="bg1"/>
              </a:solidFill>
              <a:latin typeface="Arial Black" panose="020B0A04020102020204" pitchFamily="34" charset="0"/>
            </a:endParaRPr>
          </a:p>
        </p:txBody>
      </p:sp>
      <p:sp>
        <p:nvSpPr>
          <p:cNvPr id="5" name="Subtitle 2">
            <a:extLst>
              <a:ext uri="{FF2B5EF4-FFF2-40B4-BE49-F238E27FC236}">
                <a16:creationId xmlns:a16="http://schemas.microsoft.com/office/drawing/2014/main" id="{ADAAED5D-E732-4B83-A72D-13E5DABEF1F9}"/>
              </a:ext>
            </a:extLst>
          </p:cNvPr>
          <p:cNvSpPr txBox="1">
            <a:spLocks/>
          </p:cNvSpPr>
          <p:nvPr/>
        </p:nvSpPr>
        <p:spPr>
          <a:xfrm>
            <a:off x="2057156" y="1698216"/>
            <a:ext cx="8666922" cy="677505"/>
          </a:xfrm>
          <a:prstGeom prst="rect">
            <a:avLst/>
          </a:prstGeom>
          <a:scene3d>
            <a:camera prst="perspectiveRight"/>
            <a:lightRig rig="threePt" dir="t"/>
          </a:scene3d>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3000" b="1" dirty="0">
                <a:solidFill>
                  <a:schemeClr val="accent1">
                    <a:lumMod val="75000"/>
                  </a:schemeClr>
                </a:solidFill>
              </a:rPr>
              <a:t> </a:t>
            </a:r>
            <a:r>
              <a:rPr lang="en-US" sz="3000" b="1" dirty="0">
                <a:solidFill>
                  <a:srgbClr val="FF0000"/>
                </a:solidFill>
              </a:rPr>
              <a:t>Credit management average cost $600-$1,200</a:t>
            </a:r>
          </a:p>
          <a:p>
            <a:pPr algn="l"/>
            <a:endParaRPr lang="en-US" sz="2400" b="1" dirty="0">
              <a:solidFill>
                <a:srgbClr val="FF0000"/>
              </a:solidFill>
            </a:endParaRPr>
          </a:p>
        </p:txBody>
      </p:sp>
      <p:sp>
        <p:nvSpPr>
          <p:cNvPr id="6" name="Subtitle 2">
            <a:extLst>
              <a:ext uri="{FF2B5EF4-FFF2-40B4-BE49-F238E27FC236}">
                <a16:creationId xmlns:a16="http://schemas.microsoft.com/office/drawing/2014/main" id="{83EFB16B-A312-49F0-B78A-29EFDB1AE547}"/>
              </a:ext>
            </a:extLst>
          </p:cNvPr>
          <p:cNvSpPr txBox="1">
            <a:spLocks/>
          </p:cNvSpPr>
          <p:nvPr/>
        </p:nvSpPr>
        <p:spPr>
          <a:xfrm>
            <a:off x="2000215" y="2486355"/>
            <a:ext cx="8191570" cy="677505"/>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3000" b="1" dirty="0">
                <a:solidFill>
                  <a:srgbClr val="FF0000"/>
                </a:solidFill>
              </a:rPr>
              <a:t>Debt management counseling $500 - $1,800</a:t>
            </a:r>
          </a:p>
          <a:p>
            <a:pPr algn="l"/>
            <a:endParaRPr lang="en-US" sz="2400" b="1" dirty="0">
              <a:solidFill>
                <a:srgbClr val="FF0000"/>
              </a:solidFill>
            </a:endParaRPr>
          </a:p>
          <a:p>
            <a:pPr algn="l"/>
            <a:endParaRPr lang="en-US" sz="2400" b="1" dirty="0">
              <a:solidFill>
                <a:srgbClr val="FF0000"/>
              </a:solidFill>
            </a:endParaRPr>
          </a:p>
        </p:txBody>
      </p:sp>
      <p:sp>
        <p:nvSpPr>
          <p:cNvPr id="7" name="Subtitle 2">
            <a:extLst>
              <a:ext uri="{FF2B5EF4-FFF2-40B4-BE49-F238E27FC236}">
                <a16:creationId xmlns:a16="http://schemas.microsoft.com/office/drawing/2014/main" id="{6D5190F6-DABB-44BC-91E2-D9AB64659D7C}"/>
              </a:ext>
            </a:extLst>
          </p:cNvPr>
          <p:cNvSpPr txBox="1">
            <a:spLocks/>
          </p:cNvSpPr>
          <p:nvPr/>
        </p:nvSpPr>
        <p:spPr>
          <a:xfrm>
            <a:off x="2057156" y="3072318"/>
            <a:ext cx="9168117" cy="836028"/>
          </a:xfrm>
          <a:prstGeom prst="rect">
            <a:avLst/>
          </a:prstGeom>
        </p:spPr>
        <p:txBody>
          <a:bodyPr vert="horz" lIns="91440" tIns="45720" rIns="91440" bIns="45720" rtlCol="0" anchor="t">
            <a:normAutofit fontScale="62500" lnSpcReduction="2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endParaRPr lang="en-US" sz="2400" b="1" dirty="0">
              <a:solidFill>
                <a:schemeClr val="accent1">
                  <a:lumMod val="75000"/>
                </a:schemeClr>
              </a:solidFill>
              <a:latin typeface="Arial Black" panose="020B0A04020102020204" pitchFamily="34" charset="0"/>
            </a:endParaRPr>
          </a:p>
          <a:p>
            <a:pPr algn="l"/>
            <a:r>
              <a:rPr lang="en-US" sz="4800" b="1" dirty="0">
                <a:solidFill>
                  <a:srgbClr val="FF0000"/>
                </a:solidFill>
              </a:rPr>
              <a:t>Personal financial counseling $45 - $65 hourly</a:t>
            </a:r>
          </a:p>
          <a:p>
            <a:pPr algn="l"/>
            <a:endParaRPr lang="en-US" sz="2400" b="1" dirty="0">
              <a:solidFill>
                <a:srgbClr val="FF0000"/>
              </a:solidFill>
            </a:endParaRPr>
          </a:p>
          <a:p>
            <a:pPr algn="l"/>
            <a:endParaRPr lang="en-US" sz="2400" b="1" dirty="0">
              <a:solidFill>
                <a:schemeClr val="accent1">
                  <a:lumMod val="75000"/>
                </a:schemeClr>
              </a:solidFill>
            </a:endParaRPr>
          </a:p>
        </p:txBody>
      </p:sp>
      <p:sp>
        <p:nvSpPr>
          <p:cNvPr id="8" name="Subtitle 2">
            <a:extLst>
              <a:ext uri="{FF2B5EF4-FFF2-40B4-BE49-F238E27FC236}">
                <a16:creationId xmlns:a16="http://schemas.microsoft.com/office/drawing/2014/main" id="{C55FDA28-849D-4A56-966D-E275137C593C}"/>
              </a:ext>
            </a:extLst>
          </p:cNvPr>
          <p:cNvSpPr txBox="1">
            <a:spLocks/>
          </p:cNvSpPr>
          <p:nvPr/>
        </p:nvSpPr>
        <p:spPr>
          <a:xfrm>
            <a:off x="2000215" y="3937325"/>
            <a:ext cx="8714169" cy="836028"/>
          </a:xfrm>
          <a:prstGeom prst="rect">
            <a:avLst/>
          </a:prstGeom>
        </p:spPr>
        <p:txBody>
          <a:bodyPr vert="horz" lIns="91440" tIns="45720" rIns="91440" bIns="45720" rtlCol="0" anchor="t">
            <a:normAutofit fontScale="925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3000" b="1" dirty="0">
                <a:solidFill>
                  <a:srgbClr val="FF0000"/>
                </a:solidFill>
              </a:rPr>
              <a:t>Real estate investing training (basics) $550 - $750</a:t>
            </a:r>
          </a:p>
        </p:txBody>
      </p:sp>
      <p:sp>
        <p:nvSpPr>
          <p:cNvPr id="3" name="Rectangle 2">
            <a:extLst>
              <a:ext uri="{FF2B5EF4-FFF2-40B4-BE49-F238E27FC236}">
                <a16:creationId xmlns:a16="http://schemas.microsoft.com/office/drawing/2014/main" id="{FDF9E649-84D2-411E-B629-7310213AAD90}"/>
              </a:ext>
            </a:extLst>
          </p:cNvPr>
          <p:cNvSpPr/>
          <p:nvPr/>
        </p:nvSpPr>
        <p:spPr>
          <a:xfrm>
            <a:off x="2057156" y="4509944"/>
            <a:ext cx="8282598" cy="584775"/>
          </a:xfrm>
          <a:prstGeom prst="rect">
            <a:avLst/>
          </a:prstGeom>
        </p:spPr>
        <p:txBody>
          <a:bodyPr wrap="square">
            <a:spAutoFit/>
          </a:bodyPr>
          <a:lstStyle/>
          <a:p>
            <a:r>
              <a:rPr lang="en-US" sz="3200" b="1" dirty="0">
                <a:solidFill>
                  <a:srgbClr val="FF0000"/>
                </a:solidFill>
              </a:rPr>
              <a:t>Income opportunities $500 or more </a:t>
            </a:r>
          </a:p>
        </p:txBody>
      </p:sp>
    </p:spTree>
    <p:extLst>
      <p:ext uri="{BB962C8B-B14F-4D97-AF65-F5344CB8AC3E}">
        <p14:creationId xmlns:p14="http://schemas.microsoft.com/office/powerpoint/2010/main" val="22060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FF0000"/>
            </a:gs>
            <a:gs pos="38000">
              <a:schemeClr val="bg1"/>
            </a:gs>
            <a:gs pos="100000">
              <a:schemeClr val="bg1"/>
            </a:gs>
            <a:gs pos="60000">
              <a:schemeClr val="bg1"/>
            </a:gs>
            <a:gs pos="98000">
              <a:srgbClr val="002060"/>
            </a:gs>
            <a:gs pos="46000">
              <a:schemeClr val="accent1">
                <a:lumMod val="5000"/>
                <a:lumOff val="95000"/>
              </a:schemeClr>
            </a:gs>
            <a:gs pos="100000">
              <a:srgbClr val="002060"/>
            </a:gs>
            <a:gs pos="81000">
              <a:srgbClr val="002060"/>
            </a:gs>
            <a:gs pos="55000">
              <a:schemeClr val="bg1"/>
            </a:gs>
            <a:gs pos="20000">
              <a:schemeClr val="bg1"/>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0F504-BBAA-4D42-A42F-55ABA32BBB81}"/>
              </a:ext>
            </a:extLst>
          </p:cNvPr>
          <p:cNvSpPr>
            <a:spLocks noGrp="1"/>
          </p:cNvSpPr>
          <p:nvPr>
            <p:ph type="ctrTitle"/>
          </p:nvPr>
        </p:nvSpPr>
        <p:spPr>
          <a:xfrm>
            <a:off x="1735909" y="1899139"/>
            <a:ext cx="9346195" cy="3386734"/>
          </a:xfrm>
        </p:spPr>
        <p:txBody>
          <a:bodyPr numCol="2"/>
          <a:lstStyle/>
          <a:p>
            <a:pPr algn="l">
              <a:lnSpc>
                <a:spcPct val="150000"/>
              </a:lnSpc>
            </a:pPr>
            <a:r>
              <a:rPr lang="en-US" sz="1600" dirty="0">
                <a:solidFill>
                  <a:srgbClr val="FF0000"/>
                </a:solidFill>
                <a:latin typeface="Arial Black" panose="020B0A04020102020204" pitchFamily="34" charset="0"/>
              </a:rPr>
              <a:t>Credit management</a:t>
            </a: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Debt management</a:t>
            </a: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Business counseling</a:t>
            </a: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Personal financial counseling</a:t>
            </a: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Real Estate Investment training</a:t>
            </a: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Life insurance products</a:t>
            </a: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Financial literacy training</a:t>
            </a: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Foreclosure prevention counseling</a:t>
            </a:r>
            <a:br>
              <a:rPr lang="en-US" sz="1600" dirty="0">
                <a:solidFill>
                  <a:srgbClr val="FF0000"/>
                </a:solidFill>
                <a:latin typeface="Arial Black" panose="020B0A04020102020204" pitchFamily="34" charset="0"/>
              </a:rPr>
            </a:b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Pre &amp; post marriage financial counseling</a:t>
            </a: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Discounted products &amp; services</a:t>
            </a: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Unlimited financial counseling</a:t>
            </a: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Income opportunities</a:t>
            </a:r>
            <a:br>
              <a:rPr lang="en-US" sz="1600" dirty="0">
                <a:solidFill>
                  <a:srgbClr val="FF0000"/>
                </a:solidFill>
                <a:latin typeface="Arial Black" panose="020B0A04020102020204" pitchFamily="34" charset="0"/>
              </a:rPr>
            </a:br>
            <a:r>
              <a:rPr lang="en-US" sz="1600" dirty="0">
                <a:solidFill>
                  <a:srgbClr val="FF0000"/>
                </a:solidFill>
                <a:latin typeface="Arial Black" panose="020B0A04020102020204" pitchFamily="34" charset="0"/>
              </a:rPr>
              <a:t>Up to $100,000 life insurance (optional)</a:t>
            </a:r>
            <a:br>
              <a:rPr lang="en-US" sz="1600" dirty="0">
                <a:solidFill>
                  <a:srgbClr val="FF0000"/>
                </a:solidFill>
                <a:latin typeface="Arial Black" panose="020B0A04020102020204" pitchFamily="34" charset="0"/>
              </a:rPr>
            </a:br>
            <a:endParaRPr lang="en-US" sz="4000" dirty="0">
              <a:latin typeface="Arial Black" panose="020B0A04020102020204" pitchFamily="34" charset="0"/>
            </a:endParaRPr>
          </a:p>
        </p:txBody>
      </p:sp>
      <p:sp>
        <p:nvSpPr>
          <p:cNvPr id="3" name="Rectangle 2">
            <a:extLst>
              <a:ext uri="{FF2B5EF4-FFF2-40B4-BE49-F238E27FC236}">
                <a16:creationId xmlns:a16="http://schemas.microsoft.com/office/drawing/2014/main" id="{1F0C2D8C-D219-42BF-A56F-8D488E984FDD}"/>
              </a:ext>
            </a:extLst>
          </p:cNvPr>
          <p:cNvSpPr/>
          <p:nvPr/>
        </p:nvSpPr>
        <p:spPr>
          <a:xfrm>
            <a:off x="2447651" y="937729"/>
            <a:ext cx="7296699" cy="707886"/>
          </a:xfrm>
          <a:prstGeom prst="rect">
            <a:avLst/>
          </a:prstGeom>
        </p:spPr>
        <p:txBody>
          <a:bodyPr wrap="square">
            <a:spAutoFit/>
          </a:bodyPr>
          <a:lstStyle/>
          <a:p>
            <a:pPr algn="ctr"/>
            <a:r>
              <a:rPr lang="en-US" sz="4000" b="1" dirty="0">
                <a:solidFill>
                  <a:srgbClr val="FF0000"/>
                </a:solidFill>
                <a:latin typeface="Arial Black" panose="020B0A04020102020204" pitchFamily="34" charset="0"/>
              </a:rPr>
              <a:t>Services Include</a:t>
            </a:r>
            <a:endParaRPr lang="en-US" sz="4000" b="1" dirty="0">
              <a:solidFill>
                <a:srgbClr val="FF0000"/>
              </a:solidFill>
            </a:endParaRPr>
          </a:p>
        </p:txBody>
      </p:sp>
      <p:sp>
        <p:nvSpPr>
          <p:cNvPr id="4" name="TextBox 3">
            <a:extLst>
              <a:ext uri="{FF2B5EF4-FFF2-40B4-BE49-F238E27FC236}">
                <a16:creationId xmlns:a16="http://schemas.microsoft.com/office/drawing/2014/main" id="{D74E6EFD-F961-4330-8A58-AE2F6097E1A9}"/>
              </a:ext>
            </a:extLst>
          </p:cNvPr>
          <p:cNvSpPr txBox="1"/>
          <p:nvPr/>
        </p:nvSpPr>
        <p:spPr>
          <a:xfrm>
            <a:off x="2447651" y="5539397"/>
            <a:ext cx="7470072" cy="707886"/>
          </a:xfrm>
          <a:prstGeom prst="rect">
            <a:avLst/>
          </a:prstGeom>
          <a:noFill/>
        </p:spPr>
        <p:txBody>
          <a:bodyPr wrap="square" rtlCol="0">
            <a:spAutoFit/>
          </a:bodyPr>
          <a:lstStyle/>
          <a:p>
            <a:r>
              <a:rPr lang="en-US" sz="1600" b="1" dirty="0">
                <a:solidFill>
                  <a:schemeClr val="bg1"/>
                </a:solidFill>
              </a:rPr>
              <a:t>Note: Some services are provided by third-party partners or affiliates.</a:t>
            </a:r>
          </a:p>
          <a:p>
            <a:r>
              <a:rPr lang="en-US" sz="1600" b="1" dirty="0">
                <a:solidFill>
                  <a:schemeClr val="bg1"/>
                </a:solidFill>
              </a:rPr>
              <a:t>Must qualify medically for life insurance coverage.</a:t>
            </a:r>
            <a:r>
              <a:rPr lang="en-US" sz="2400" b="1" dirty="0">
                <a:solidFill>
                  <a:schemeClr val="bg1"/>
                </a:solidFill>
              </a:rPr>
              <a:t> </a:t>
            </a:r>
          </a:p>
        </p:txBody>
      </p:sp>
    </p:spTree>
    <p:extLst>
      <p:ext uri="{BB962C8B-B14F-4D97-AF65-F5344CB8AC3E}">
        <p14:creationId xmlns:p14="http://schemas.microsoft.com/office/powerpoint/2010/main" val="362493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16385</TotalTime>
  <Words>1824</Words>
  <Application>Microsoft Office PowerPoint</Application>
  <PresentationFormat>Widescreen</PresentationFormat>
  <Paragraphs>225</Paragraphs>
  <Slides>25</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25</vt:i4>
      </vt:variant>
    </vt:vector>
  </HeadingPairs>
  <TitlesOfParts>
    <vt:vector size="36" baseType="lpstr">
      <vt:lpstr>Arial</vt:lpstr>
      <vt:lpstr>Arial Black</vt:lpstr>
      <vt:lpstr>Bodoni MT Black</vt:lpstr>
      <vt:lpstr>Calibri</vt:lpstr>
      <vt:lpstr>Calibri Light</vt:lpstr>
      <vt:lpstr>Trebuchet MS</vt:lpstr>
      <vt:lpstr>Wide Latin</vt:lpstr>
      <vt:lpstr>Wingdings</vt:lpstr>
      <vt:lpstr>Wingdings 3</vt:lpstr>
      <vt:lpstr>Office Theme</vt:lpstr>
      <vt:lpstr>Facet</vt:lpstr>
      <vt:lpstr> Americans Helping Americans! AHA!</vt:lpstr>
      <vt:lpstr>PowerPoint Presentation</vt:lpstr>
      <vt:lpstr>We are the premier marketer of win-win financial solutions for underserved consumers.</vt:lpstr>
      <vt:lpstr>We market and sell affordable financial counseling, mentoring, education and income opportunities to consumers nationwide. </vt:lpstr>
      <vt:lpstr>We provide subscription-based services that allow consumers access to financial professionals in real time. </vt:lpstr>
      <vt:lpstr>5 Top Reasons People Are Joining?</vt:lpstr>
      <vt:lpstr>Valued-added Services</vt:lpstr>
      <vt:lpstr>Average Cost of open market services </vt:lpstr>
      <vt:lpstr>Credit management Debt management Business counseling Personal financial counseling Real Estate Investment training Life insurance products Financial literacy training Foreclosure prevention counseling  Pre &amp; post marriage financial counseling Discounted products &amp; services Unlimited financial counseling Income opportunities Up to $100,000 life insurance (optional) </vt:lpstr>
      <vt:lpstr>                           ZERO LOSS CULTURE A “Zero Loss Culture” protects our subscribers from financial losses while increasing financial and economic rewards.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Financing</vt:lpstr>
      <vt:lpstr>There are “no” excuses for not being part of a ZERO LOSS CULTURE and having the opportunity to help other Americans. AHA!</vt:lpstr>
      <vt:lpstr>PowerPoint Presentation</vt:lpstr>
      <vt:lpstr>For additional  information call 888 317-6497 Email: opportunity@yenomemit.com  AHA!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COMPENSATION PLAN</dc:title>
  <dc:creator>Ray Williams</dc:creator>
  <cp:lastModifiedBy>Ray Williams</cp:lastModifiedBy>
  <cp:revision>411</cp:revision>
  <cp:lastPrinted>2020-02-10T13:47:57Z</cp:lastPrinted>
  <dcterms:created xsi:type="dcterms:W3CDTF">2019-01-04T15:36:49Z</dcterms:created>
  <dcterms:modified xsi:type="dcterms:W3CDTF">2022-08-23T21:15:57Z</dcterms:modified>
</cp:coreProperties>
</file>